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7"/>
  </p:notesMasterIdLst>
  <p:handoutMasterIdLst>
    <p:handoutMasterId r:id="rId78"/>
  </p:handoutMasterIdLst>
  <p:sldIdLst>
    <p:sldId id="257" r:id="rId5"/>
    <p:sldId id="258" r:id="rId6"/>
    <p:sldId id="269" r:id="rId7"/>
    <p:sldId id="272" r:id="rId8"/>
    <p:sldId id="273" r:id="rId9"/>
    <p:sldId id="275" r:id="rId10"/>
    <p:sldId id="276" r:id="rId11"/>
    <p:sldId id="277" r:id="rId12"/>
    <p:sldId id="278" r:id="rId13"/>
    <p:sldId id="279" r:id="rId14"/>
    <p:sldId id="280" r:id="rId15"/>
    <p:sldId id="281" r:id="rId16"/>
    <p:sldId id="282" r:id="rId17"/>
    <p:sldId id="283" r:id="rId18"/>
    <p:sldId id="284" r:id="rId19"/>
    <p:sldId id="352" r:id="rId20"/>
    <p:sldId id="300" r:id="rId21"/>
    <p:sldId id="353" r:id="rId22"/>
    <p:sldId id="301" r:id="rId23"/>
    <p:sldId id="302" r:id="rId24"/>
    <p:sldId id="303" r:id="rId25"/>
    <p:sldId id="304" r:id="rId26"/>
    <p:sldId id="305" r:id="rId27"/>
    <p:sldId id="306" r:id="rId28"/>
    <p:sldId id="307" r:id="rId29"/>
    <p:sldId id="309" r:id="rId30"/>
    <p:sldId id="310" r:id="rId31"/>
    <p:sldId id="311" r:id="rId32"/>
    <p:sldId id="312" r:id="rId33"/>
    <p:sldId id="354" r:id="rId34"/>
    <p:sldId id="313" r:id="rId35"/>
    <p:sldId id="314" r:id="rId36"/>
    <p:sldId id="315" r:id="rId37"/>
    <p:sldId id="316" r:id="rId38"/>
    <p:sldId id="317" r:id="rId39"/>
    <p:sldId id="318" r:id="rId40"/>
    <p:sldId id="355" r:id="rId41"/>
    <p:sldId id="319" r:id="rId42"/>
    <p:sldId id="320" r:id="rId43"/>
    <p:sldId id="321" r:id="rId44"/>
    <p:sldId id="322" r:id="rId45"/>
    <p:sldId id="323" r:id="rId46"/>
    <p:sldId id="324" r:id="rId47"/>
    <p:sldId id="325" r:id="rId48"/>
    <p:sldId id="326" r:id="rId49"/>
    <p:sldId id="327" r:id="rId50"/>
    <p:sldId id="328" r:id="rId51"/>
    <p:sldId id="356" r:id="rId52"/>
    <p:sldId id="329" r:id="rId53"/>
    <p:sldId id="330" r:id="rId54"/>
    <p:sldId id="331" r:id="rId55"/>
    <p:sldId id="332" r:id="rId56"/>
    <p:sldId id="333" r:id="rId57"/>
    <p:sldId id="334" r:id="rId58"/>
    <p:sldId id="335" r:id="rId59"/>
    <p:sldId id="336" r:id="rId60"/>
    <p:sldId id="337" r:id="rId61"/>
    <p:sldId id="338" r:id="rId62"/>
    <p:sldId id="357" r:id="rId63"/>
    <p:sldId id="339" r:id="rId64"/>
    <p:sldId id="340" r:id="rId65"/>
    <p:sldId id="341" r:id="rId66"/>
    <p:sldId id="342" r:id="rId67"/>
    <p:sldId id="343" r:id="rId68"/>
    <p:sldId id="344" r:id="rId69"/>
    <p:sldId id="345" r:id="rId70"/>
    <p:sldId id="346" r:id="rId71"/>
    <p:sldId id="347" r:id="rId72"/>
    <p:sldId id="348" r:id="rId73"/>
    <p:sldId id="349" r:id="rId74"/>
    <p:sldId id="350" r:id="rId75"/>
    <p:sldId id="351"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dasamy Thirumalai" initials="MT" lastIdx="1" clrIdx="0">
    <p:extLst>
      <p:ext uri="{19B8F6BF-5375-455C-9EA6-DF929625EA0E}">
        <p15:presenceInfo xmlns:p15="http://schemas.microsoft.com/office/powerpoint/2012/main" userId="b9ec82b48a80b0e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0099"/>
    <a:srgbClr val="0000FF"/>
    <a:srgbClr val="6600CC"/>
    <a:srgbClr val="008080"/>
    <a:srgbClr val="339966"/>
    <a:srgbClr val="9900FF"/>
    <a:srgbClr val="0033CC"/>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2" d="100"/>
          <a:sy n="72" d="100"/>
        </p:scale>
        <p:origin x="660" y="66"/>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microsoft.com/office/2016/11/relationships/changesInfo" Target="changesInfos/changesInfo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asamy Thirumalai" userId="b9ec82b48a80b0eb" providerId="LiveId" clId="{EAB51E35-F462-4E9F-8C2D-7005B9C4AAEB}"/>
    <pc:docChg chg="modSld">
      <pc:chgData name="Madasamy Thirumalai" userId="b9ec82b48a80b0eb" providerId="LiveId" clId="{EAB51E35-F462-4E9F-8C2D-7005B9C4AAEB}" dt="2019-10-28T00:29:52.504" v="0" actId="6549"/>
      <pc:docMkLst>
        <pc:docMk/>
      </pc:docMkLst>
      <pc:sldChg chg="modSp">
        <pc:chgData name="Madasamy Thirumalai" userId="b9ec82b48a80b0eb" providerId="LiveId" clId="{EAB51E35-F462-4E9F-8C2D-7005B9C4AAEB}" dt="2019-10-28T00:29:52.504" v="0" actId="6549"/>
        <pc:sldMkLst>
          <pc:docMk/>
          <pc:sldMk cId="2798047096" sldId="257"/>
        </pc:sldMkLst>
        <pc:spChg chg="mod">
          <ac:chgData name="Madasamy Thirumalai" userId="b9ec82b48a80b0eb" providerId="LiveId" clId="{EAB51E35-F462-4E9F-8C2D-7005B9C4AAEB}" dt="2019-10-28T00:29:52.504" v="0" actId="6549"/>
          <ac:spMkLst>
            <pc:docMk/>
            <pc:sldMk cId="2798047096" sldId="257"/>
            <ac:spMk id="3" creationId="{00000000-0000-0000-0000-000000000000}"/>
          </ac:spMkLst>
        </pc:spChg>
      </pc:sldChg>
    </pc:docChg>
  </pc:docChgLst>
  <pc:docChgLst>
    <pc:chgData name="Madasamy Thirumalai" userId="b9ec82b48a80b0eb" providerId="LiveId" clId="{E05B78D6-34EC-499D-A70C-F4495978AEEF}"/>
    <pc:docChg chg="custSel addSld modSld">
      <pc:chgData name="Madasamy Thirumalai" userId="b9ec82b48a80b0eb" providerId="LiveId" clId="{E05B78D6-34EC-499D-A70C-F4495978AEEF}" dt="2019-09-14T16:27:26.311" v="319" actId="20577"/>
      <pc:docMkLst>
        <pc:docMk/>
      </pc:docMkLst>
      <pc:sldChg chg="modSp">
        <pc:chgData name="Madasamy Thirumalai" userId="b9ec82b48a80b0eb" providerId="LiveId" clId="{E05B78D6-34EC-499D-A70C-F4495978AEEF}" dt="2019-09-14T16:17:20.266" v="237" actId="14100"/>
        <pc:sldMkLst>
          <pc:docMk/>
          <pc:sldMk cId="2798047096" sldId="257"/>
        </pc:sldMkLst>
        <pc:spChg chg="mod">
          <ac:chgData name="Madasamy Thirumalai" userId="b9ec82b48a80b0eb" providerId="LiveId" clId="{E05B78D6-34EC-499D-A70C-F4495978AEEF}" dt="2019-09-14T16:17:20.266" v="237" actId="14100"/>
          <ac:spMkLst>
            <pc:docMk/>
            <pc:sldMk cId="2798047096" sldId="257"/>
            <ac:spMk id="3" creationId="{00000000-0000-0000-0000-000000000000}"/>
          </ac:spMkLst>
        </pc:spChg>
      </pc:sldChg>
      <pc:sldChg chg="modSp">
        <pc:chgData name="Madasamy Thirumalai" userId="b9ec82b48a80b0eb" providerId="LiveId" clId="{E05B78D6-34EC-499D-A70C-F4495978AEEF}" dt="2019-09-14T16:17:36.457" v="240" actId="20577"/>
        <pc:sldMkLst>
          <pc:docMk/>
          <pc:sldMk cId="684342303" sldId="258"/>
        </pc:sldMkLst>
        <pc:spChg chg="mod">
          <ac:chgData name="Madasamy Thirumalai" userId="b9ec82b48a80b0eb" providerId="LiveId" clId="{E05B78D6-34EC-499D-A70C-F4495978AEEF}" dt="2019-09-14T16:17:36.457" v="240" actId="20577"/>
          <ac:spMkLst>
            <pc:docMk/>
            <pc:sldMk cId="684342303" sldId="258"/>
            <ac:spMk id="2" creationId="{00000000-0000-0000-0000-000000000000}"/>
          </ac:spMkLst>
        </pc:spChg>
      </pc:sldChg>
      <pc:sldChg chg="modSp">
        <pc:chgData name="Madasamy Thirumalai" userId="b9ec82b48a80b0eb" providerId="LiveId" clId="{E05B78D6-34EC-499D-A70C-F4495978AEEF}" dt="2019-09-14T15:16:43.424" v="3" actId="20577"/>
        <pc:sldMkLst>
          <pc:docMk/>
          <pc:sldMk cId="1171208737" sldId="282"/>
        </pc:sldMkLst>
        <pc:spChg chg="mod">
          <ac:chgData name="Madasamy Thirumalai" userId="b9ec82b48a80b0eb" providerId="LiveId" clId="{E05B78D6-34EC-499D-A70C-F4495978AEEF}" dt="2019-09-14T15:16:43.424" v="3" actId="20577"/>
          <ac:spMkLst>
            <pc:docMk/>
            <pc:sldMk cId="1171208737" sldId="282"/>
            <ac:spMk id="2" creationId="{B750C3E2-3408-4BA1-A324-D50A47A0FA65}"/>
          </ac:spMkLst>
        </pc:spChg>
      </pc:sldChg>
      <pc:sldChg chg="modSp">
        <pc:chgData name="Madasamy Thirumalai" userId="b9ec82b48a80b0eb" providerId="LiveId" clId="{E05B78D6-34EC-499D-A70C-F4495978AEEF}" dt="2019-09-14T15:29:17.493" v="6" actId="20577"/>
        <pc:sldMkLst>
          <pc:docMk/>
          <pc:sldMk cId="2816899078" sldId="303"/>
        </pc:sldMkLst>
        <pc:spChg chg="mod">
          <ac:chgData name="Madasamy Thirumalai" userId="b9ec82b48a80b0eb" providerId="LiveId" clId="{E05B78D6-34EC-499D-A70C-F4495978AEEF}" dt="2019-09-14T15:29:17.493" v="6" actId="20577"/>
          <ac:spMkLst>
            <pc:docMk/>
            <pc:sldMk cId="2816899078" sldId="303"/>
            <ac:spMk id="2" creationId="{06691C6B-3AF2-49FB-BD49-4386D8AA9522}"/>
          </ac:spMkLst>
        </pc:spChg>
      </pc:sldChg>
      <pc:sldChg chg="modSp">
        <pc:chgData name="Madasamy Thirumalai" userId="b9ec82b48a80b0eb" providerId="LiveId" clId="{E05B78D6-34EC-499D-A70C-F4495978AEEF}" dt="2019-09-14T15:29:39.222" v="13" actId="20577"/>
        <pc:sldMkLst>
          <pc:docMk/>
          <pc:sldMk cId="936683768" sldId="304"/>
        </pc:sldMkLst>
        <pc:spChg chg="mod">
          <ac:chgData name="Madasamy Thirumalai" userId="b9ec82b48a80b0eb" providerId="LiveId" clId="{E05B78D6-34EC-499D-A70C-F4495978AEEF}" dt="2019-09-14T15:29:39.222" v="13" actId="20577"/>
          <ac:spMkLst>
            <pc:docMk/>
            <pc:sldMk cId="936683768" sldId="304"/>
            <ac:spMk id="2" creationId="{C384A891-5F5E-482D-B1F6-6CF72A8F4555}"/>
          </ac:spMkLst>
        </pc:spChg>
      </pc:sldChg>
      <pc:sldChg chg="modSp">
        <pc:chgData name="Madasamy Thirumalai" userId="b9ec82b48a80b0eb" providerId="LiveId" clId="{E05B78D6-34EC-499D-A70C-F4495978AEEF}" dt="2019-09-14T15:29:58.928" v="15" actId="20577"/>
        <pc:sldMkLst>
          <pc:docMk/>
          <pc:sldMk cId="2605649184" sldId="305"/>
        </pc:sldMkLst>
        <pc:spChg chg="mod">
          <ac:chgData name="Madasamy Thirumalai" userId="b9ec82b48a80b0eb" providerId="LiveId" clId="{E05B78D6-34EC-499D-A70C-F4495978AEEF}" dt="2019-09-14T15:29:58.928" v="15" actId="20577"/>
          <ac:spMkLst>
            <pc:docMk/>
            <pc:sldMk cId="2605649184" sldId="305"/>
            <ac:spMk id="2" creationId="{C1D0809F-CE95-4FF8-9B5B-E9915DE48BBE}"/>
          </ac:spMkLst>
        </pc:spChg>
      </pc:sldChg>
      <pc:sldChg chg="modSp">
        <pc:chgData name="Madasamy Thirumalai" userId="b9ec82b48a80b0eb" providerId="LiveId" clId="{E05B78D6-34EC-499D-A70C-F4495978AEEF}" dt="2019-09-14T15:30:10.459" v="19" actId="20577"/>
        <pc:sldMkLst>
          <pc:docMk/>
          <pc:sldMk cId="2997701181" sldId="306"/>
        </pc:sldMkLst>
        <pc:spChg chg="mod">
          <ac:chgData name="Madasamy Thirumalai" userId="b9ec82b48a80b0eb" providerId="LiveId" clId="{E05B78D6-34EC-499D-A70C-F4495978AEEF}" dt="2019-09-14T15:30:10.459" v="19" actId="20577"/>
          <ac:spMkLst>
            <pc:docMk/>
            <pc:sldMk cId="2997701181" sldId="306"/>
            <ac:spMk id="2" creationId="{E8588783-E6F2-4957-8528-3B9F6922B518}"/>
          </ac:spMkLst>
        </pc:spChg>
      </pc:sldChg>
      <pc:sldChg chg="modSp">
        <pc:chgData name="Madasamy Thirumalai" userId="b9ec82b48a80b0eb" providerId="LiveId" clId="{E05B78D6-34EC-499D-A70C-F4495978AEEF}" dt="2019-09-14T15:30:18.147" v="20" actId="20577"/>
        <pc:sldMkLst>
          <pc:docMk/>
          <pc:sldMk cId="2639179061" sldId="307"/>
        </pc:sldMkLst>
        <pc:spChg chg="mod">
          <ac:chgData name="Madasamy Thirumalai" userId="b9ec82b48a80b0eb" providerId="LiveId" clId="{E05B78D6-34EC-499D-A70C-F4495978AEEF}" dt="2019-09-14T15:30:18.147" v="20" actId="20577"/>
          <ac:spMkLst>
            <pc:docMk/>
            <pc:sldMk cId="2639179061" sldId="307"/>
            <ac:spMk id="2" creationId="{D608BB56-F41C-40AD-8756-4D485844E9D2}"/>
          </ac:spMkLst>
        </pc:spChg>
      </pc:sldChg>
      <pc:sldChg chg="modSp">
        <pc:chgData name="Madasamy Thirumalai" userId="b9ec82b48a80b0eb" providerId="LiveId" clId="{E05B78D6-34EC-499D-A70C-F4495978AEEF}" dt="2019-09-14T15:30:24.834" v="21" actId="20577"/>
        <pc:sldMkLst>
          <pc:docMk/>
          <pc:sldMk cId="3695547190" sldId="309"/>
        </pc:sldMkLst>
        <pc:spChg chg="mod">
          <ac:chgData name="Madasamy Thirumalai" userId="b9ec82b48a80b0eb" providerId="LiveId" clId="{E05B78D6-34EC-499D-A70C-F4495978AEEF}" dt="2019-09-14T15:30:24.834" v="21" actId="20577"/>
          <ac:spMkLst>
            <pc:docMk/>
            <pc:sldMk cId="3695547190" sldId="309"/>
            <ac:spMk id="2" creationId="{29C9DD68-3F12-4AE4-AE64-B80831E513FC}"/>
          </ac:spMkLst>
        </pc:spChg>
      </pc:sldChg>
      <pc:sldChg chg="modSp">
        <pc:chgData name="Madasamy Thirumalai" userId="b9ec82b48a80b0eb" providerId="LiveId" clId="{E05B78D6-34EC-499D-A70C-F4495978AEEF}" dt="2019-09-14T15:30:39.771" v="22" actId="20577"/>
        <pc:sldMkLst>
          <pc:docMk/>
          <pc:sldMk cId="1467820975" sldId="310"/>
        </pc:sldMkLst>
        <pc:spChg chg="mod">
          <ac:chgData name="Madasamy Thirumalai" userId="b9ec82b48a80b0eb" providerId="LiveId" clId="{E05B78D6-34EC-499D-A70C-F4495978AEEF}" dt="2019-09-14T15:30:39.771" v="22" actId="20577"/>
          <ac:spMkLst>
            <pc:docMk/>
            <pc:sldMk cId="1467820975" sldId="310"/>
            <ac:spMk id="2" creationId="{4DF74BC6-8754-498F-ACAB-7FD84C61E8B5}"/>
          </ac:spMkLst>
        </pc:spChg>
      </pc:sldChg>
      <pc:sldChg chg="modSp">
        <pc:chgData name="Madasamy Thirumalai" userId="b9ec82b48a80b0eb" providerId="LiveId" clId="{E05B78D6-34EC-499D-A70C-F4495978AEEF}" dt="2019-09-14T15:31:22.217" v="23" actId="20577"/>
        <pc:sldMkLst>
          <pc:docMk/>
          <pc:sldMk cId="1535516212" sldId="311"/>
        </pc:sldMkLst>
        <pc:spChg chg="mod">
          <ac:chgData name="Madasamy Thirumalai" userId="b9ec82b48a80b0eb" providerId="LiveId" clId="{E05B78D6-34EC-499D-A70C-F4495978AEEF}" dt="2019-09-14T15:31:22.217" v="23" actId="20577"/>
          <ac:spMkLst>
            <pc:docMk/>
            <pc:sldMk cId="1535516212" sldId="311"/>
            <ac:spMk id="2" creationId="{806BDC0E-EEF8-4CA9-A3B5-F8C5F0AC63E1}"/>
          </ac:spMkLst>
        </pc:spChg>
      </pc:sldChg>
      <pc:sldChg chg="modSp">
        <pc:chgData name="Madasamy Thirumalai" userId="b9ec82b48a80b0eb" providerId="LiveId" clId="{E05B78D6-34EC-499D-A70C-F4495978AEEF}" dt="2019-09-14T16:20:10.898" v="247" actId="20577"/>
        <pc:sldMkLst>
          <pc:docMk/>
          <pc:sldMk cId="1487988352" sldId="312"/>
        </pc:sldMkLst>
        <pc:spChg chg="mod">
          <ac:chgData name="Madasamy Thirumalai" userId="b9ec82b48a80b0eb" providerId="LiveId" clId="{E05B78D6-34EC-499D-A70C-F4495978AEEF}" dt="2019-09-14T16:20:10.898" v="247" actId="20577"/>
          <ac:spMkLst>
            <pc:docMk/>
            <pc:sldMk cId="1487988352" sldId="312"/>
            <ac:spMk id="2" creationId="{8564386E-B2A7-4BA8-A571-7068D202A868}"/>
          </ac:spMkLst>
        </pc:spChg>
      </pc:sldChg>
      <pc:sldChg chg="modSp">
        <pc:chgData name="Madasamy Thirumalai" userId="b9ec82b48a80b0eb" providerId="LiveId" clId="{E05B78D6-34EC-499D-A70C-F4495978AEEF}" dt="2019-09-14T16:20:41.766" v="253" actId="20577"/>
        <pc:sldMkLst>
          <pc:docMk/>
          <pc:sldMk cId="3238314681" sldId="313"/>
        </pc:sldMkLst>
        <pc:spChg chg="mod">
          <ac:chgData name="Madasamy Thirumalai" userId="b9ec82b48a80b0eb" providerId="LiveId" clId="{E05B78D6-34EC-499D-A70C-F4495978AEEF}" dt="2019-09-14T16:20:41.766" v="253" actId="20577"/>
          <ac:spMkLst>
            <pc:docMk/>
            <pc:sldMk cId="3238314681" sldId="313"/>
            <ac:spMk id="2" creationId="{3A502C0E-8E38-48F0-9E9D-33AEC9FBEC0F}"/>
          </ac:spMkLst>
        </pc:spChg>
      </pc:sldChg>
      <pc:sldChg chg="modSp">
        <pc:chgData name="Madasamy Thirumalai" userId="b9ec82b48a80b0eb" providerId="LiveId" clId="{E05B78D6-34EC-499D-A70C-F4495978AEEF}" dt="2019-09-14T16:20:51.164" v="255" actId="20577"/>
        <pc:sldMkLst>
          <pc:docMk/>
          <pc:sldMk cId="2774874515" sldId="314"/>
        </pc:sldMkLst>
        <pc:spChg chg="mod">
          <ac:chgData name="Madasamy Thirumalai" userId="b9ec82b48a80b0eb" providerId="LiveId" clId="{E05B78D6-34EC-499D-A70C-F4495978AEEF}" dt="2019-09-14T16:20:51.164" v="255" actId="20577"/>
          <ac:spMkLst>
            <pc:docMk/>
            <pc:sldMk cId="2774874515" sldId="314"/>
            <ac:spMk id="2" creationId="{821C7D70-B372-4FC1-9A46-799759BCC830}"/>
          </ac:spMkLst>
        </pc:spChg>
      </pc:sldChg>
      <pc:sldChg chg="modSp">
        <pc:chgData name="Madasamy Thirumalai" userId="b9ec82b48a80b0eb" providerId="LiveId" clId="{E05B78D6-34EC-499D-A70C-F4495978AEEF}" dt="2019-09-14T16:21:08.865" v="257" actId="20577"/>
        <pc:sldMkLst>
          <pc:docMk/>
          <pc:sldMk cId="84895430" sldId="315"/>
        </pc:sldMkLst>
        <pc:spChg chg="mod">
          <ac:chgData name="Madasamy Thirumalai" userId="b9ec82b48a80b0eb" providerId="LiveId" clId="{E05B78D6-34EC-499D-A70C-F4495978AEEF}" dt="2019-09-14T16:21:08.865" v="257" actId="20577"/>
          <ac:spMkLst>
            <pc:docMk/>
            <pc:sldMk cId="84895430" sldId="315"/>
            <ac:spMk id="2" creationId="{27D3F7A8-C7D4-421D-9572-2D943FF0A3EC}"/>
          </ac:spMkLst>
        </pc:spChg>
      </pc:sldChg>
      <pc:sldChg chg="modSp">
        <pc:chgData name="Madasamy Thirumalai" userId="b9ec82b48a80b0eb" providerId="LiveId" clId="{E05B78D6-34EC-499D-A70C-F4495978AEEF}" dt="2019-09-14T16:21:25.170" v="261" actId="20577"/>
        <pc:sldMkLst>
          <pc:docMk/>
          <pc:sldMk cId="3162651243" sldId="316"/>
        </pc:sldMkLst>
        <pc:spChg chg="mod">
          <ac:chgData name="Madasamy Thirumalai" userId="b9ec82b48a80b0eb" providerId="LiveId" clId="{E05B78D6-34EC-499D-A70C-F4495978AEEF}" dt="2019-09-14T16:21:25.170" v="261" actId="20577"/>
          <ac:spMkLst>
            <pc:docMk/>
            <pc:sldMk cId="3162651243" sldId="316"/>
            <ac:spMk id="2" creationId="{28E05FAA-7A0A-4B7B-95D8-EC915214EC01}"/>
          </ac:spMkLst>
        </pc:spChg>
      </pc:sldChg>
      <pc:sldChg chg="modSp">
        <pc:chgData name="Madasamy Thirumalai" userId="b9ec82b48a80b0eb" providerId="LiveId" clId="{E05B78D6-34EC-499D-A70C-F4495978AEEF}" dt="2019-09-14T16:21:38.095" v="263" actId="20577"/>
        <pc:sldMkLst>
          <pc:docMk/>
          <pc:sldMk cId="374894329" sldId="317"/>
        </pc:sldMkLst>
        <pc:spChg chg="mod">
          <ac:chgData name="Madasamy Thirumalai" userId="b9ec82b48a80b0eb" providerId="LiveId" clId="{E05B78D6-34EC-499D-A70C-F4495978AEEF}" dt="2019-09-14T16:21:38.095" v="263" actId="20577"/>
          <ac:spMkLst>
            <pc:docMk/>
            <pc:sldMk cId="374894329" sldId="317"/>
            <ac:spMk id="2" creationId="{CA1926A6-76C5-4E0B-98E7-1C63B1733F5B}"/>
          </ac:spMkLst>
        </pc:spChg>
      </pc:sldChg>
      <pc:sldChg chg="modSp">
        <pc:chgData name="Madasamy Thirumalai" userId="b9ec82b48a80b0eb" providerId="LiveId" clId="{E05B78D6-34EC-499D-A70C-F4495978AEEF}" dt="2019-09-14T16:21:50.409" v="265" actId="20577"/>
        <pc:sldMkLst>
          <pc:docMk/>
          <pc:sldMk cId="1608089464" sldId="318"/>
        </pc:sldMkLst>
        <pc:spChg chg="mod">
          <ac:chgData name="Madasamy Thirumalai" userId="b9ec82b48a80b0eb" providerId="LiveId" clId="{E05B78D6-34EC-499D-A70C-F4495978AEEF}" dt="2019-09-14T16:21:50.409" v="265" actId="20577"/>
          <ac:spMkLst>
            <pc:docMk/>
            <pc:sldMk cId="1608089464" sldId="318"/>
            <ac:spMk id="2" creationId="{80029707-0DC4-44E1-9ADA-60FA4B57CD1A}"/>
          </ac:spMkLst>
        </pc:spChg>
      </pc:sldChg>
      <pc:sldChg chg="modSp">
        <pc:chgData name="Madasamy Thirumalai" userId="b9ec82b48a80b0eb" providerId="LiveId" clId="{E05B78D6-34EC-499D-A70C-F4495978AEEF}" dt="2019-09-14T15:51:57.667" v="41" actId="20577"/>
        <pc:sldMkLst>
          <pc:docMk/>
          <pc:sldMk cId="1383935512" sldId="319"/>
        </pc:sldMkLst>
        <pc:spChg chg="mod">
          <ac:chgData name="Madasamy Thirumalai" userId="b9ec82b48a80b0eb" providerId="LiveId" clId="{E05B78D6-34EC-499D-A70C-F4495978AEEF}" dt="2019-09-14T15:51:57.667" v="41" actId="20577"/>
          <ac:spMkLst>
            <pc:docMk/>
            <pc:sldMk cId="1383935512" sldId="319"/>
            <ac:spMk id="2" creationId="{2788BAAB-0313-47AE-B802-BE35467C2BF2}"/>
          </ac:spMkLst>
        </pc:spChg>
      </pc:sldChg>
      <pc:sldChg chg="modSp">
        <pc:chgData name="Madasamy Thirumalai" userId="b9ec82b48a80b0eb" providerId="LiveId" clId="{E05B78D6-34EC-499D-A70C-F4495978AEEF}" dt="2019-09-14T15:55:02.518" v="44" actId="6549"/>
        <pc:sldMkLst>
          <pc:docMk/>
          <pc:sldMk cId="893829892" sldId="320"/>
        </pc:sldMkLst>
        <pc:spChg chg="mod">
          <ac:chgData name="Madasamy Thirumalai" userId="b9ec82b48a80b0eb" providerId="LiveId" clId="{E05B78D6-34EC-499D-A70C-F4495978AEEF}" dt="2019-09-14T15:55:02.518" v="44" actId="6549"/>
          <ac:spMkLst>
            <pc:docMk/>
            <pc:sldMk cId="893829892" sldId="320"/>
            <ac:spMk id="2" creationId="{35850474-D923-4E87-983B-5BA1B03678E8}"/>
          </ac:spMkLst>
        </pc:spChg>
      </pc:sldChg>
      <pc:sldChg chg="modSp">
        <pc:chgData name="Madasamy Thirumalai" userId="b9ec82b48a80b0eb" providerId="LiveId" clId="{E05B78D6-34EC-499D-A70C-F4495978AEEF}" dt="2019-09-14T16:22:46.872" v="270" actId="20577"/>
        <pc:sldMkLst>
          <pc:docMk/>
          <pc:sldMk cId="3264007867" sldId="321"/>
        </pc:sldMkLst>
        <pc:spChg chg="mod">
          <ac:chgData name="Madasamy Thirumalai" userId="b9ec82b48a80b0eb" providerId="LiveId" clId="{E05B78D6-34EC-499D-A70C-F4495978AEEF}" dt="2019-09-14T16:22:46.872" v="270" actId="20577"/>
          <ac:spMkLst>
            <pc:docMk/>
            <pc:sldMk cId="3264007867" sldId="321"/>
            <ac:spMk id="2" creationId="{18F731A6-0550-47E7-A5F8-88BBD56A4CCE}"/>
          </ac:spMkLst>
        </pc:spChg>
      </pc:sldChg>
      <pc:sldChg chg="modSp">
        <pc:chgData name="Madasamy Thirumalai" userId="b9ec82b48a80b0eb" providerId="LiveId" clId="{E05B78D6-34EC-499D-A70C-F4495978AEEF}" dt="2019-09-14T16:23:03.500" v="278" actId="20577"/>
        <pc:sldMkLst>
          <pc:docMk/>
          <pc:sldMk cId="3230022614" sldId="322"/>
        </pc:sldMkLst>
        <pc:spChg chg="mod">
          <ac:chgData name="Madasamy Thirumalai" userId="b9ec82b48a80b0eb" providerId="LiveId" clId="{E05B78D6-34EC-499D-A70C-F4495978AEEF}" dt="2019-09-14T16:23:03.500" v="278" actId="20577"/>
          <ac:spMkLst>
            <pc:docMk/>
            <pc:sldMk cId="3230022614" sldId="322"/>
            <ac:spMk id="2" creationId="{E2D2B038-2514-449B-8EFA-6571AA5906C4}"/>
          </ac:spMkLst>
        </pc:spChg>
      </pc:sldChg>
      <pc:sldChg chg="modSp">
        <pc:chgData name="Madasamy Thirumalai" userId="b9ec82b48a80b0eb" providerId="LiveId" clId="{E05B78D6-34EC-499D-A70C-F4495978AEEF}" dt="2019-09-14T16:23:11.152" v="279" actId="20577"/>
        <pc:sldMkLst>
          <pc:docMk/>
          <pc:sldMk cId="2525806846" sldId="323"/>
        </pc:sldMkLst>
        <pc:spChg chg="mod">
          <ac:chgData name="Madasamy Thirumalai" userId="b9ec82b48a80b0eb" providerId="LiveId" clId="{E05B78D6-34EC-499D-A70C-F4495978AEEF}" dt="2019-09-14T16:23:11.152" v="279" actId="20577"/>
          <ac:spMkLst>
            <pc:docMk/>
            <pc:sldMk cId="2525806846" sldId="323"/>
            <ac:spMk id="2" creationId="{1FD9A9EE-7535-4CC3-ACFC-48E27D056A13}"/>
          </ac:spMkLst>
        </pc:spChg>
      </pc:sldChg>
      <pc:sldChg chg="modSp">
        <pc:chgData name="Madasamy Thirumalai" userId="b9ec82b48a80b0eb" providerId="LiveId" clId="{E05B78D6-34EC-499D-A70C-F4495978AEEF}" dt="2019-09-14T16:23:23.122" v="280" actId="20577"/>
        <pc:sldMkLst>
          <pc:docMk/>
          <pc:sldMk cId="3328189565" sldId="324"/>
        </pc:sldMkLst>
        <pc:spChg chg="mod">
          <ac:chgData name="Madasamy Thirumalai" userId="b9ec82b48a80b0eb" providerId="LiveId" clId="{E05B78D6-34EC-499D-A70C-F4495978AEEF}" dt="2019-09-14T16:23:23.122" v="280" actId="20577"/>
          <ac:spMkLst>
            <pc:docMk/>
            <pc:sldMk cId="3328189565" sldId="324"/>
            <ac:spMk id="2" creationId="{171F0856-594F-4A07-A994-FC6D50048D9A}"/>
          </ac:spMkLst>
        </pc:spChg>
      </pc:sldChg>
      <pc:sldChg chg="modSp">
        <pc:chgData name="Madasamy Thirumalai" userId="b9ec82b48a80b0eb" providerId="LiveId" clId="{E05B78D6-34EC-499D-A70C-F4495978AEEF}" dt="2019-09-14T16:23:37.362" v="282" actId="20577"/>
        <pc:sldMkLst>
          <pc:docMk/>
          <pc:sldMk cId="372278819" sldId="325"/>
        </pc:sldMkLst>
        <pc:spChg chg="mod">
          <ac:chgData name="Madasamy Thirumalai" userId="b9ec82b48a80b0eb" providerId="LiveId" clId="{E05B78D6-34EC-499D-A70C-F4495978AEEF}" dt="2019-09-14T16:23:37.362" v="282" actId="20577"/>
          <ac:spMkLst>
            <pc:docMk/>
            <pc:sldMk cId="372278819" sldId="325"/>
            <ac:spMk id="2" creationId="{1AD912E1-0546-4ADE-A88A-CCACCB57F81C}"/>
          </ac:spMkLst>
        </pc:spChg>
      </pc:sldChg>
      <pc:sldChg chg="modSp">
        <pc:chgData name="Madasamy Thirumalai" userId="b9ec82b48a80b0eb" providerId="LiveId" clId="{E05B78D6-34EC-499D-A70C-F4495978AEEF}" dt="2019-09-14T16:03:33.581" v="75" actId="20577"/>
        <pc:sldMkLst>
          <pc:docMk/>
          <pc:sldMk cId="597430545" sldId="333"/>
        </pc:sldMkLst>
        <pc:spChg chg="mod">
          <ac:chgData name="Madasamy Thirumalai" userId="b9ec82b48a80b0eb" providerId="LiveId" clId="{E05B78D6-34EC-499D-A70C-F4495978AEEF}" dt="2019-09-14T16:03:33.581" v="75" actId="20577"/>
          <ac:spMkLst>
            <pc:docMk/>
            <pc:sldMk cId="597430545" sldId="333"/>
            <ac:spMk id="2" creationId="{E1A2A0A1-EA57-4CEF-B414-3CDDB7A548B2}"/>
          </ac:spMkLst>
        </pc:spChg>
      </pc:sldChg>
      <pc:sldChg chg="modSp">
        <pc:chgData name="Madasamy Thirumalai" userId="b9ec82b48a80b0eb" providerId="LiveId" clId="{E05B78D6-34EC-499D-A70C-F4495978AEEF}" dt="2019-09-14T16:04:44.140" v="77" actId="207"/>
        <pc:sldMkLst>
          <pc:docMk/>
          <pc:sldMk cId="2811932115" sldId="335"/>
        </pc:sldMkLst>
        <pc:spChg chg="mod">
          <ac:chgData name="Madasamy Thirumalai" userId="b9ec82b48a80b0eb" providerId="LiveId" clId="{E05B78D6-34EC-499D-A70C-F4495978AEEF}" dt="2019-09-14T16:04:44.140" v="77" actId="207"/>
          <ac:spMkLst>
            <pc:docMk/>
            <pc:sldMk cId="2811932115" sldId="335"/>
            <ac:spMk id="2" creationId="{3AC899DF-AE3F-4A97-BB17-9078E13E90FC}"/>
          </ac:spMkLst>
        </pc:spChg>
      </pc:sldChg>
      <pc:sldChg chg="modSp">
        <pc:chgData name="Madasamy Thirumalai" userId="b9ec82b48a80b0eb" providerId="LiveId" clId="{E05B78D6-34EC-499D-A70C-F4495978AEEF}" dt="2019-09-14T16:06:44.776" v="101" actId="20577"/>
        <pc:sldMkLst>
          <pc:docMk/>
          <pc:sldMk cId="98884551" sldId="339"/>
        </pc:sldMkLst>
        <pc:spChg chg="mod">
          <ac:chgData name="Madasamy Thirumalai" userId="b9ec82b48a80b0eb" providerId="LiveId" clId="{E05B78D6-34EC-499D-A70C-F4495978AEEF}" dt="2019-09-14T16:06:44.776" v="101" actId="20577"/>
          <ac:spMkLst>
            <pc:docMk/>
            <pc:sldMk cId="98884551" sldId="339"/>
            <ac:spMk id="2" creationId="{DBE75AC8-B320-418C-9225-C6EF0D5E5B9B}"/>
          </ac:spMkLst>
        </pc:spChg>
      </pc:sldChg>
      <pc:sldChg chg="modSp">
        <pc:chgData name="Madasamy Thirumalai" userId="b9ec82b48a80b0eb" providerId="LiveId" clId="{E05B78D6-34EC-499D-A70C-F4495978AEEF}" dt="2019-09-14T16:07:50.395" v="103" actId="20577"/>
        <pc:sldMkLst>
          <pc:docMk/>
          <pc:sldMk cId="2023299192" sldId="340"/>
        </pc:sldMkLst>
        <pc:spChg chg="mod">
          <ac:chgData name="Madasamy Thirumalai" userId="b9ec82b48a80b0eb" providerId="LiveId" clId="{E05B78D6-34EC-499D-A70C-F4495978AEEF}" dt="2019-09-14T16:07:50.395" v="103" actId="20577"/>
          <ac:spMkLst>
            <pc:docMk/>
            <pc:sldMk cId="2023299192" sldId="340"/>
            <ac:spMk id="2" creationId="{8997CEC5-7D2E-49A0-A977-C1B09BC09B37}"/>
          </ac:spMkLst>
        </pc:spChg>
      </pc:sldChg>
      <pc:sldChg chg="modSp">
        <pc:chgData name="Madasamy Thirumalai" userId="b9ec82b48a80b0eb" providerId="LiveId" clId="{E05B78D6-34EC-499D-A70C-F4495978AEEF}" dt="2019-09-14T16:25:36.894" v="295" actId="20577"/>
        <pc:sldMkLst>
          <pc:docMk/>
          <pc:sldMk cId="3051707834" sldId="341"/>
        </pc:sldMkLst>
        <pc:spChg chg="mod">
          <ac:chgData name="Madasamy Thirumalai" userId="b9ec82b48a80b0eb" providerId="LiveId" clId="{E05B78D6-34EC-499D-A70C-F4495978AEEF}" dt="2019-09-14T16:25:36.894" v="295" actId="20577"/>
          <ac:spMkLst>
            <pc:docMk/>
            <pc:sldMk cId="3051707834" sldId="341"/>
            <ac:spMk id="2" creationId="{0EB2A19D-DBC2-40D4-844C-68F586AABDE2}"/>
          </ac:spMkLst>
        </pc:spChg>
      </pc:sldChg>
      <pc:sldChg chg="modSp">
        <pc:chgData name="Madasamy Thirumalai" userId="b9ec82b48a80b0eb" providerId="LiveId" clId="{E05B78D6-34EC-499D-A70C-F4495978AEEF}" dt="2019-09-14T16:25:47.574" v="297" actId="20577"/>
        <pc:sldMkLst>
          <pc:docMk/>
          <pc:sldMk cId="3450261109" sldId="342"/>
        </pc:sldMkLst>
        <pc:spChg chg="mod">
          <ac:chgData name="Madasamy Thirumalai" userId="b9ec82b48a80b0eb" providerId="LiveId" clId="{E05B78D6-34EC-499D-A70C-F4495978AEEF}" dt="2019-09-14T16:25:47.574" v="297" actId="20577"/>
          <ac:spMkLst>
            <pc:docMk/>
            <pc:sldMk cId="3450261109" sldId="342"/>
            <ac:spMk id="2" creationId="{DC8FC9BC-96D7-49BE-B28E-2834778B4D6C}"/>
          </ac:spMkLst>
        </pc:spChg>
      </pc:sldChg>
      <pc:sldChg chg="modSp">
        <pc:chgData name="Madasamy Thirumalai" userId="b9ec82b48a80b0eb" providerId="LiveId" clId="{E05B78D6-34EC-499D-A70C-F4495978AEEF}" dt="2019-09-14T16:25:57.350" v="298" actId="20577"/>
        <pc:sldMkLst>
          <pc:docMk/>
          <pc:sldMk cId="2719502398" sldId="343"/>
        </pc:sldMkLst>
        <pc:spChg chg="mod">
          <ac:chgData name="Madasamy Thirumalai" userId="b9ec82b48a80b0eb" providerId="LiveId" clId="{E05B78D6-34EC-499D-A70C-F4495978AEEF}" dt="2019-09-14T16:25:57.350" v="298" actId="20577"/>
          <ac:spMkLst>
            <pc:docMk/>
            <pc:sldMk cId="2719502398" sldId="343"/>
            <ac:spMk id="2" creationId="{49AB4CDD-7B14-44AF-9B08-79421E27C624}"/>
          </ac:spMkLst>
        </pc:spChg>
      </pc:sldChg>
      <pc:sldChg chg="modSp">
        <pc:chgData name="Madasamy Thirumalai" userId="b9ec82b48a80b0eb" providerId="LiveId" clId="{E05B78D6-34EC-499D-A70C-F4495978AEEF}" dt="2019-09-14T16:26:10.065" v="302" actId="20577"/>
        <pc:sldMkLst>
          <pc:docMk/>
          <pc:sldMk cId="3942863174" sldId="344"/>
        </pc:sldMkLst>
        <pc:spChg chg="mod">
          <ac:chgData name="Madasamy Thirumalai" userId="b9ec82b48a80b0eb" providerId="LiveId" clId="{E05B78D6-34EC-499D-A70C-F4495978AEEF}" dt="2019-09-14T16:26:10.065" v="302" actId="20577"/>
          <ac:spMkLst>
            <pc:docMk/>
            <pc:sldMk cId="3942863174" sldId="344"/>
            <ac:spMk id="2" creationId="{416F49F6-D45E-42CF-87AC-4F9F8074FBE5}"/>
          </ac:spMkLst>
        </pc:spChg>
      </pc:sldChg>
      <pc:sldChg chg="modSp">
        <pc:chgData name="Madasamy Thirumalai" userId="b9ec82b48a80b0eb" providerId="LiveId" clId="{E05B78D6-34EC-499D-A70C-F4495978AEEF}" dt="2019-09-14T16:26:17.306" v="303" actId="20577"/>
        <pc:sldMkLst>
          <pc:docMk/>
          <pc:sldMk cId="3364735454" sldId="345"/>
        </pc:sldMkLst>
        <pc:spChg chg="mod">
          <ac:chgData name="Madasamy Thirumalai" userId="b9ec82b48a80b0eb" providerId="LiveId" clId="{E05B78D6-34EC-499D-A70C-F4495978AEEF}" dt="2019-09-14T16:26:17.306" v="303" actId="20577"/>
          <ac:spMkLst>
            <pc:docMk/>
            <pc:sldMk cId="3364735454" sldId="345"/>
            <ac:spMk id="2" creationId="{35C595E3-FC38-4166-A4A5-1C0E63EDD91C}"/>
          </ac:spMkLst>
        </pc:spChg>
      </pc:sldChg>
      <pc:sldChg chg="modSp">
        <pc:chgData name="Madasamy Thirumalai" userId="b9ec82b48a80b0eb" providerId="LiveId" clId="{E05B78D6-34EC-499D-A70C-F4495978AEEF}" dt="2019-09-14T16:26:28.163" v="305" actId="20577"/>
        <pc:sldMkLst>
          <pc:docMk/>
          <pc:sldMk cId="1746713777" sldId="346"/>
        </pc:sldMkLst>
        <pc:spChg chg="mod">
          <ac:chgData name="Madasamy Thirumalai" userId="b9ec82b48a80b0eb" providerId="LiveId" clId="{E05B78D6-34EC-499D-A70C-F4495978AEEF}" dt="2019-09-14T16:26:28.163" v="305" actId="20577"/>
          <ac:spMkLst>
            <pc:docMk/>
            <pc:sldMk cId="1746713777" sldId="346"/>
            <ac:spMk id="2" creationId="{2E4D99B2-D30F-48CB-A1E9-CEEA37BC62B3}"/>
          </ac:spMkLst>
        </pc:spChg>
      </pc:sldChg>
      <pc:sldChg chg="modSp">
        <pc:chgData name="Madasamy Thirumalai" userId="b9ec82b48a80b0eb" providerId="LiveId" clId="{E05B78D6-34EC-499D-A70C-F4495978AEEF}" dt="2019-09-14T16:26:50.240" v="310" actId="20577"/>
        <pc:sldMkLst>
          <pc:docMk/>
          <pc:sldMk cId="1563157891" sldId="347"/>
        </pc:sldMkLst>
        <pc:spChg chg="mod">
          <ac:chgData name="Madasamy Thirumalai" userId="b9ec82b48a80b0eb" providerId="LiveId" clId="{E05B78D6-34EC-499D-A70C-F4495978AEEF}" dt="2019-09-14T16:26:50.240" v="310" actId="20577"/>
          <ac:spMkLst>
            <pc:docMk/>
            <pc:sldMk cId="1563157891" sldId="347"/>
            <ac:spMk id="2" creationId="{0D5F0661-E2FD-45A0-AA2C-92A9C2717C21}"/>
          </ac:spMkLst>
        </pc:spChg>
      </pc:sldChg>
      <pc:sldChg chg="modSp">
        <pc:chgData name="Madasamy Thirumalai" userId="b9ec82b48a80b0eb" providerId="LiveId" clId="{E05B78D6-34EC-499D-A70C-F4495978AEEF}" dt="2019-09-14T16:26:58.809" v="311" actId="20577"/>
        <pc:sldMkLst>
          <pc:docMk/>
          <pc:sldMk cId="455035607" sldId="348"/>
        </pc:sldMkLst>
        <pc:spChg chg="mod">
          <ac:chgData name="Madasamy Thirumalai" userId="b9ec82b48a80b0eb" providerId="LiveId" clId="{E05B78D6-34EC-499D-A70C-F4495978AEEF}" dt="2019-09-14T16:26:58.809" v="311" actId="20577"/>
          <ac:spMkLst>
            <pc:docMk/>
            <pc:sldMk cId="455035607" sldId="348"/>
            <ac:spMk id="2" creationId="{D1EF9173-B02C-4D9C-809A-9B1BAB055353}"/>
          </ac:spMkLst>
        </pc:spChg>
      </pc:sldChg>
      <pc:sldChg chg="modSp">
        <pc:chgData name="Madasamy Thirumalai" userId="b9ec82b48a80b0eb" providerId="LiveId" clId="{E05B78D6-34EC-499D-A70C-F4495978AEEF}" dt="2019-09-14T16:27:09.078" v="313" actId="20577"/>
        <pc:sldMkLst>
          <pc:docMk/>
          <pc:sldMk cId="1530213960" sldId="349"/>
        </pc:sldMkLst>
        <pc:spChg chg="mod">
          <ac:chgData name="Madasamy Thirumalai" userId="b9ec82b48a80b0eb" providerId="LiveId" clId="{E05B78D6-34EC-499D-A70C-F4495978AEEF}" dt="2019-09-14T16:27:09.078" v="313" actId="20577"/>
          <ac:spMkLst>
            <pc:docMk/>
            <pc:sldMk cId="1530213960" sldId="349"/>
            <ac:spMk id="2" creationId="{F476ED95-5526-4012-AB76-1D479FED1F7A}"/>
          </ac:spMkLst>
        </pc:spChg>
      </pc:sldChg>
      <pc:sldChg chg="modSp">
        <pc:chgData name="Madasamy Thirumalai" userId="b9ec82b48a80b0eb" providerId="LiveId" clId="{E05B78D6-34EC-499D-A70C-F4495978AEEF}" dt="2019-09-14T16:27:26.311" v="319" actId="20577"/>
        <pc:sldMkLst>
          <pc:docMk/>
          <pc:sldMk cId="2158316832" sldId="351"/>
        </pc:sldMkLst>
        <pc:spChg chg="mod">
          <ac:chgData name="Madasamy Thirumalai" userId="b9ec82b48a80b0eb" providerId="LiveId" clId="{E05B78D6-34EC-499D-A70C-F4495978AEEF}" dt="2019-09-14T16:27:26.311" v="319" actId="20577"/>
          <ac:spMkLst>
            <pc:docMk/>
            <pc:sldMk cId="2158316832" sldId="351"/>
            <ac:spMk id="2" creationId="{D7D23596-846B-40E1-B004-80DCD5E38499}"/>
          </ac:spMkLst>
        </pc:spChg>
      </pc:sldChg>
      <pc:sldChg chg="modSp">
        <pc:chgData name="Madasamy Thirumalai" userId="b9ec82b48a80b0eb" providerId="LiveId" clId="{E05B78D6-34EC-499D-A70C-F4495978AEEF}" dt="2019-09-14T16:18:59.120" v="243" actId="20577"/>
        <pc:sldMkLst>
          <pc:docMk/>
          <pc:sldMk cId="3349260510" sldId="353"/>
        </pc:sldMkLst>
        <pc:spChg chg="mod">
          <ac:chgData name="Madasamy Thirumalai" userId="b9ec82b48a80b0eb" providerId="LiveId" clId="{E05B78D6-34EC-499D-A70C-F4495978AEEF}" dt="2019-09-14T16:18:59.120" v="243" actId="20577"/>
          <ac:spMkLst>
            <pc:docMk/>
            <pc:sldMk cId="3349260510" sldId="353"/>
            <ac:spMk id="2" creationId="{00000000-0000-0000-0000-000000000000}"/>
          </ac:spMkLst>
        </pc:spChg>
      </pc:sldChg>
      <pc:sldChg chg="modSp">
        <pc:chgData name="Madasamy Thirumalai" userId="b9ec82b48a80b0eb" providerId="LiveId" clId="{E05B78D6-34EC-499D-A70C-F4495978AEEF}" dt="2019-09-14T16:20:28.289" v="251" actId="20577"/>
        <pc:sldMkLst>
          <pc:docMk/>
          <pc:sldMk cId="2309657659" sldId="354"/>
        </pc:sldMkLst>
        <pc:spChg chg="mod">
          <ac:chgData name="Madasamy Thirumalai" userId="b9ec82b48a80b0eb" providerId="LiveId" clId="{E05B78D6-34EC-499D-A70C-F4495978AEEF}" dt="2019-09-14T16:20:28.289" v="251" actId="20577"/>
          <ac:spMkLst>
            <pc:docMk/>
            <pc:sldMk cId="2309657659" sldId="354"/>
            <ac:spMk id="2" creationId="{501335A8-32F5-4BB6-BE3E-F967FD720F1D}"/>
          </ac:spMkLst>
        </pc:spChg>
      </pc:sldChg>
      <pc:sldChg chg="modSp">
        <pc:chgData name="Madasamy Thirumalai" userId="b9ec82b48a80b0eb" providerId="LiveId" clId="{E05B78D6-34EC-499D-A70C-F4495978AEEF}" dt="2019-09-14T16:22:02.777" v="268" actId="20577"/>
        <pc:sldMkLst>
          <pc:docMk/>
          <pc:sldMk cId="2481625882" sldId="355"/>
        </pc:sldMkLst>
        <pc:spChg chg="mod">
          <ac:chgData name="Madasamy Thirumalai" userId="b9ec82b48a80b0eb" providerId="LiveId" clId="{E05B78D6-34EC-499D-A70C-F4495978AEEF}" dt="2019-09-14T16:22:02.777" v="268" actId="20577"/>
          <ac:spMkLst>
            <pc:docMk/>
            <pc:sldMk cId="2481625882" sldId="355"/>
            <ac:spMk id="2" creationId="{00000000-0000-0000-0000-000000000000}"/>
          </ac:spMkLst>
        </pc:spChg>
      </pc:sldChg>
      <pc:sldChg chg="modSp add">
        <pc:chgData name="Madasamy Thirumalai" userId="b9ec82b48a80b0eb" providerId="LiveId" clId="{E05B78D6-34EC-499D-A70C-F4495978AEEF}" dt="2019-09-14T16:24:14.691" v="285" actId="20577"/>
        <pc:sldMkLst>
          <pc:docMk/>
          <pc:sldMk cId="1016777784" sldId="356"/>
        </pc:sldMkLst>
        <pc:spChg chg="mod">
          <ac:chgData name="Madasamy Thirumalai" userId="b9ec82b48a80b0eb" providerId="LiveId" clId="{E05B78D6-34EC-499D-A70C-F4495978AEEF}" dt="2019-09-14T16:24:14.691" v="285" actId="20577"/>
          <ac:spMkLst>
            <pc:docMk/>
            <pc:sldMk cId="1016777784" sldId="356"/>
            <ac:spMk id="2" creationId="{00000000-0000-0000-0000-000000000000}"/>
          </ac:spMkLst>
        </pc:spChg>
      </pc:sldChg>
      <pc:sldChg chg="modSp add">
        <pc:chgData name="Madasamy Thirumalai" userId="b9ec82b48a80b0eb" providerId="LiveId" clId="{E05B78D6-34EC-499D-A70C-F4495978AEEF}" dt="2019-09-14T16:25:02.074" v="288" actId="20577"/>
        <pc:sldMkLst>
          <pc:docMk/>
          <pc:sldMk cId="193181410" sldId="357"/>
        </pc:sldMkLst>
        <pc:spChg chg="mod">
          <ac:chgData name="Madasamy Thirumalai" userId="b9ec82b48a80b0eb" providerId="LiveId" clId="{E05B78D6-34EC-499D-A70C-F4495978AEEF}" dt="2019-09-14T16:25:02.074" v="288" actId="20577"/>
          <ac:spMkLst>
            <pc:docMk/>
            <pc:sldMk cId="193181410" sldId="357"/>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10/27/2019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10/27/2019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10/27/2019</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10/27/2019</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10/27/2019</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10/27/2019</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10/27/2019</a:t>
            </a:fld>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10/27/2019</a:t>
            </a:fld>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10/27/2019</a:t>
            </a:fld>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10/27/2019</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10/27/2019</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10/27/2019</a:t>
            </a:fld>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4800"/>
            <a:ext cx="8839200" cy="1828800"/>
          </a:xfrm>
        </p:spPr>
        <p:txBody>
          <a:bodyPr>
            <a:normAutofit/>
          </a:bodyPr>
          <a:lstStyle/>
          <a:p>
            <a:r>
              <a:rPr lang="en-US" sz="3600" b="1" dirty="0">
                <a:solidFill>
                  <a:srgbClr val="7030A0"/>
                </a:solidFill>
              </a:rPr>
              <a:t>Teaching English to Indian Learners  – </a:t>
            </a:r>
            <a:br>
              <a:rPr lang="en-US" sz="3600" b="1" dirty="0">
                <a:solidFill>
                  <a:srgbClr val="7030A0"/>
                </a:solidFill>
              </a:rPr>
            </a:br>
            <a:r>
              <a:rPr lang="en-US" sz="3600" b="1" dirty="0">
                <a:solidFill>
                  <a:srgbClr val="7030A0"/>
                </a:solidFill>
              </a:rPr>
              <a:t>A Pragmatic Approach</a:t>
            </a:r>
          </a:p>
        </p:txBody>
      </p:sp>
      <p:sp>
        <p:nvSpPr>
          <p:cNvPr id="3" name="Subtitle 2"/>
          <p:cNvSpPr>
            <a:spLocks noGrp="1"/>
          </p:cNvSpPr>
          <p:nvPr>
            <p:ph type="subTitle" idx="1"/>
          </p:nvPr>
        </p:nvSpPr>
        <p:spPr>
          <a:xfrm>
            <a:off x="838200" y="2209800"/>
            <a:ext cx="8763000" cy="2133600"/>
          </a:xfrm>
        </p:spPr>
        <p:txBody>
          <a:bodyPr>
            <a:normAutofit fontScale="25000" lnSpcReduction="20000"/>
          </a:bodyPr>
          <a:lstStyle/>
          <a:p>
            <a:r>
              <a:rPr lang="en-US" sz="11200" b="1" dirty="0" err="1">
                <a:solidFill>
                  <a:srgbClr val="C00000"/>
                </a:solidFill>
              </a:rPr>
              <a:t>Swarnadevi</a:t>
            </a:r>
            <a:r>
              <a:rPr lang="en-US" sz="11200" b="1" dirty="0">
                <a:solidFill>
                  <a:srgbClr val="C00000"/>
                </a:solidFill>
              </a:rPr>
              <a:t> Rachel Thirumalai, M.A.</a:t>
            </a:r>
          </a:p>
          <a:p>
            <a:r>
              <a:rPr lang="en-US" sz="9600" b="1" dirty="0">
                <a:solidFill>
                  <a:srgbClr val="339966"/>
                </a:solidFill>
              </a:rPr>
              <a:t>Former Assistant Professor, D. </a:t>
            </a:r>
            <a:r>
              <a:rPr lang="en-US" sz="9600" b="1" dirty="0" err="1">
                <a:solidFill>
                  <a:srgbClr val="339966"/>
                </a:solidFill>
              </a:rPr>
              <a:t>Banumiah’s</a:t>
            </a:r>
            <a:r>
              <a:rPr lang="en-US" sz="9600" b="1" dirty="0">
                <a:solidFill>
                  <a:srgbClr val="339966"/>
                </a:solidFill>
              </a:rPr>
              <a:t> College, Mysuru</a:t>
            </a:r>
          </a:p>
          <a:p>
            <a:r>
              <a:rPr lang="en-US" sz="9600" b="1" dirty="0">
                <a:solidFill>
                  <a:srgbClr val="339966"/>
                </a:solidFill>
              </a:rPr>
              <a:t>Former Director of Library and English Instructor, Bethany College of Missions, MN USA</a:t>
            </a:r>
          </a:p>
          <a:p>
            <a:br>
              <a:rPr lang="en-US" sz="9600" dirty="0">
                <a:solidFill>
                  <a:srgbClr val="0070C0"/>
                </a:solidFill>
              </a:rPr>
            </a:br>
            <a:endParaRPr lang="en-US" sz="9600" dirty="0">
              <a:solidFill>
                <a:srgbClr val="0070C0"/>
              </a:solidFill>
            </a:endParaRPr>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8A2487-F5DF-43B8-8D1D-36F7B53597A9}"/>
              </a:ext>
            </a:extLst>
          </p:cNvPr>
          <p:cNvSpPr/>
          <p:nvPr/>
        </p:nvSpPr>
        <p:spPr>
          <a:xfrm>
            <a:off x="990600" y="381000"/>
            <a:ext cx="9372600" cy="4122411"/>
          </a:xfrm>
          <a:prstGeom prst="rect">
            <a:avLst/>
          </a:prstGeom>
        </p:spPr>
        <p:txBody>
          <a:bodyPr wrap="square">
            <a:spAutoFit/>
          </a:bodyPr>
          <a:lstStyle/>
          <a:p>
            <a:pPr>
              <a:lnSpc>
                <a:spcPct val="107000"/>
              </a:lnSpc>
              <a:spcAft>
                <a:spcPts val="800"/>
              </a:spcAft>
            </a:pPr>
            <a:r>
              <a:rPr lang="en-US" sz="3000" b="1" dirty="0">
                <a:solidFill>
                  <a:srgbClr val="00B050"/>
                </a:solidFill>
                <a:latin typeface="Times New Roman" panose="02020603050405020304" pitchFamily="18" charset="0"/>
                <a:ea typeface="Calibri" panose="020F0502020204030204" pitchFamily="34" charset="0"/>
                <a:cs typeface="Latha" panose="020B0604020202020204" pitchFamily="34" charset="0"/>
              </a:rPr>
              <a:t>xv. An important question: Several leading researchers want us not to focus on the meaning (of words, etc. as well as communication potential) when we teach pronunciation. </a:t>
            </a:r>
          </a:p>
          <a:p>
            <a:pPr>
              <a:lnSpc>
                <a:spcPct val="107000"/>
              </a:lnSpc>
              <a:spcAft>
                <a:spcPts val="800"/>
              </a:spcAft>
            </a:pPr>
            <a:r>
              <a:rPr lang="en-US" sz="3000" b="1" dirty="0">
                <a:solidFill>
                  <a:srgbClr val="00B050"/>
                </a:solidFill>
                <a:latin typeface="Times New Roman" panose="02020603050405020304" pitchFamily="18" charset="0"/>
                <a:ea typeface="Calibri" panose="020F0502020204030204" pitchFamily="34" charset="0"/>
                <a:cs typeface="Latha" panose="020B0604020202020204" pitchFamily="34" charset="0"/>
              </a:rPr>
              <a:t>xvi. In practice, I believe that this suggestion may not be effective in our school/college contexts. Our students look for the meaning and with meaning they tend to practice pronunciation.</a:t>
            </a:r>
            <a:endParaRPr lang="en-US" sz="3000" b="1" dirty="0">
              <a:solidFill>
                <a:srgbClr val="00B050"/>
              </a:solidFill>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267093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11C702-672D-46C5-BBB9-477105EC3705}"/>
              </a:ext>
            </a:extLst>
          </p:cNvPr>
          <p:cNvSpPr/>
          <p:nvPr/>
        </p:nvSpPr>
        <p:spPr>
          <a:xfrm>
            <a:off x="609600" y="609600"/>
            <a:ext cx="9906000" cy="2985433"/>
          </a:xfrm>
          <a:prstGeom prst="rect">
            <a:avLst/>
          </a:prstGeom>
        </p:spPr>
        <p:txBody>
          <a:bodyPr wrap="square">
            <a:spAutoFit/>
          </a:bodyPr>
          <a:lstStyle/>
          <a:p>
            <a:r>
              <a:rPr lang="en-US" sz="2800" b="1" dirty="0">
                <a:solidFill>
                  <a:srgbClr val="000099"/>
                </a:solidFill>
                <a:latin typeface="Times New Roman" panose="02020603050405020304" pitchFamily="18" charset="0"/>
              </a:rPr>
              <a:t>TEACHER’S PREPARATION</a:t>
            </a:r>
          </a:p>
          <a:p>
            <a:r>
              <a:rPr lang="en-US" sz="3200" b="1" dirty="0">
                <a:solidFill>
                  <a:srgbClr val="00B050"/>
                </a:solidFill>
                <a:latin typeface="+mj-lt"/>
              </a:rPr>
              <a:t>xvii. Teachers should be familiar with the basic sound system of English. </a:t>
            </a:r>
          </a:p>
          <a:p>
            <a:r>
              <a:rPr lang="en-US" sz="3200" b="1" dirty="0">
                <a:solidFill>
                  <a:srgbClr val="CC00FF"/>
                </a:solidFill>
                <a:latin typeface="+mj-lt"/>
              </a:rPr>
              <a:t>xviii. The basic system includes </a:t>
            </a:r>
          </a:p>
          <a:p>
            <a:r>
              <a:rPr lang="en-US" sz="3200" b="1" dirty="0">
                <a:solidFill>
                  <a:srgbClr val="CC00FF"/>
                </a:solidFill>
                <a:latin typeface="+mj-lt"/>
              </a:rPr>
              <a:t>the individual consonants, consonant clusters, vowels, and diphthongs as well as stress, and intonation. </a:t>
            </a:r>
          </a:p>
        </p:txBody>
      </p:sp>
    </p:spTree>
    <p:extLst>
      <p:ext uri="{BB962C8B-B14F-4D97-AF65-F5344CB8AC3E}">
        <p14:creationId xmlns:p14="http://schemas.microsoft.com/office/powerpoint/2010/main" val="3753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E8AB37-EDE5-4F26-B2F6-32B5CBC3C6A8}"/>
              </a:ext>
            </a:extLst>
          </p:cNvPr>
          <p:cNvSpPr/>
          <p:nvPr/>
        </p:nvSpPr>
        <p:spPr>
          <a:xfrm>
            <a:off x="457200" y="228601"/>
            <a:ext cx="8686800" cy="4321376"/>
          </a:xfrm>
          <a:prstGeom prst="rect">
            <a:avLst/>
          </a:prstGeom>
        </p:spPr>
        <p:txBody>
          <a:bodyPr wrap="square">
            <a:spAutoFit/>
          </a:bodyPr>
          <a:lstStyle/>
          <a:p>
            <a:pPr>
              <a:lnSpc>
                <a:spcPct val="107000"/>
              </a:lnSpc>
              <a:spcAft>
                <a:spcPts val="800"/>
              </a:spcAft>
            </a:pPr>
            <a:r>
              <a:rPr lang="en-US" sz="2800" b="1" dirty="0">
                <a:solidFill>
                  <a:srgbClr val="CC00FF"/>
                </a:solidFill>
                <a:latin typeface="Times New Roman" panose="02020603050405020304" pitchFamily="18" charset="0"/>
                <a:ea typeface="Calibri" panose="020F0502020204030204" pitchFamily="34" charset="0"/>
                <a:cs typeface="Latha" panose="020B0604020202020204" pitchFamily="34" charset="0"/>
              </a:rPr>
              <a:t>xix. I would also recommend some fundamental knowledge of the sound system of the Mother Tongue (primarily Tamil in Tamilnadu) of the students. Sound system includes Tamil Intonation patterns. </a:t>
            </a:r>
          </a:p>
          <a:p>
            <a:pPr>
              <a:lnSpc>
                <a:spcPct val="107000"/>
              </a:lnSpc>
              <a:spcAft>
                <a:spcPts val="800"/>
              </a:spcAft>
            </a:pPr>
            <a:r>
              <a:rPr lang="en-US" sz="2800" b="1" dirty="0">
                <a:solidFill>
                  <a:srgbClr val="6600CC"/>
                </a:solidFill>
                <a:latin typeface="Times New Roman" panose="02020603050405020304" pitchFamily="18" charset="0"/>
                <a:ea typeface="Calibri" panose="020F0502020204030204" pitchFamily="34" charset="0"/>
                <a:cs typeface="Latha" panose="020B0604020202020204" pitchFamily="34" charset="0"/>
              </a:rPr>
              <a:t>xx. How is a question pronounced, how is an ordinary statement pronounced, how is an exclamatory sentence pronounced, how is a negative sentence pronounced, how is doubt raised and pronounced, how is happiness/agreement pronounced, and so on.</a:t>
            </a:r>
            <a:endParaRPr lang="en-US" sz="2800" b="1" dirty="0">
              <a:solidFill>
                <a:srgbClr val="6600CC"/>
              </a:solidFill>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68572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50C3E2-3408-4BA1-A324-D50A47A0FA65}"/>
              </a:ext>
            </a:extLst>
          </p:cNvPr>
          <p:cNvSpPr/>
          <p:nvPr/>
        </p:nvSpPr>
        <p:spPr>
          <a:xfrm>
            <a:off x="838200" y="304800"/>
            <a:ext cx="9753600" cy="4313040"/>
          </a:xfrm>
          <a:prstGeom prst="rect">
            <a:avLst/>
          </a:prstGeom>
        </p:spPr>
        <p:txBody>
          <a:bodyPr wrap="square">
            <a:spAutoFit/>
          </a:bodyPr>
          <a:lstStyle/>
          <a:p>
            <a:pPr>
              <a:lnSpc>
                <a:spcPct val="107000"/>
              </a:lnSpc>
              <a:spcAft>
                <a:spcPts val="800"/>
              </a:spcAft>
            </a:pPr>
            <a:r>
              <a:rPr lang="en-US" sz="2800" b="1" dirty="0">
                <a:solidFill>
                  <a:srgbClr val="6600CC"/>
                </a:solidFill>
                <a:latin typeface="+mj-lt"/>
                <a:ea typeface="Calibri" panose="020F0502020204030204" pitchFamily="34" charset="0"/>
                <a:cs typeface="Latha" panose="020B0604020202020204" pitchFamily="34" charset="0"/>
              </a:rPr>
              <a:t>xxi. That mother tongue should not be used, or that knowledge of the system of mother tongue need not be used to teach English is not a valid argument in our majority social and economic contexts.</a:t>
            </a:r>
          </a:p>
          <a:p>
            <a:pPr>
              <a:lnSpc>
                <a:spcPct val="107000"/>
              </a:lnSpc>
              <a:spcAft>
                <a:spcPts val="800"/>
              </a:spcAft>
            </a:pPr>
            <a:r>
              <a:rPr lang="en-US" sz="2800" b="1" dirty="0">
                <a:solidFill>
                  <a:srgbClr val="339966"/>
                </a:solidFill>
                <a:latin typeface="+mj-lt"/>
                <a:ea typeface="Calibri" panose="020F0502020204030204" pitchFamily="34" charset="0"/>
                <a:cs typeface="Latha" panose="020B0604020202020204" pitchFamily="34" charset="0"/>
              </a:rPr>
              <a:t>xxii. It is good to use only English in teaching English, but this possibility is available in most expensive schools and colleges, where the backgrounds of the teachers and students seem to be qualitatively different from the majority social, economic, regional and generation factors.</a:t>
            </a:r>
            <a:endParaRPr lang="en-US" sz="2800" b="1" dirty="0">
              <a:solidFill>
                <a:srgbClr val="339966"/>
              </a:solidFill>
              <a:effectLst/>
              <a:latin typeface="+mj-lt"/>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117120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423C44-C189-4773-A734-FCC21E230A07}"/>
              </a:ext>
            </a:extLst>
          </p:cNvPr>
          <p:cNvSpPr/>
          <p:nvPr/>
        </p:nvSpPr>
        <p:spPr>
          <a:xfrm>
            <a:off x="1905000" y="609601"/>
            <a:ext cx="7239000" cy="5235087"/>
          </a:xfrm>
          <a:prstGeom prst="rect">
            <a:avLst/>
          </a:prstGeom>
        </p:spPr>
        <p:txBody>
          <a:bodyPr wrap="square">
            <a:spAutoFit/>
          </a:bodyPr>
          <a:lstStyle/>
          <a:p>
            <a:pPr>
              <a:lnSpc>
                <a:spcPct val="107000"/>
              </a:lnSpc>
              <a:spcAft>
                <a:spcPts val="800"/>
              </a:spcAft>
            </a:pPr>
            <a:r>
              <a:rPr lang="en-US" sz="2800" b="1" dirty="0">
                <a:solidFill>
                  <a:srgbClr val="C00000"/>
                </a:solidFill>
                <a:latin typeface="+mj-lt"/>
                <a:ea typeface="Calibri" panose="020F0502020204030204" pitchFamily="34" charset="0"/>
                <a:cs typeface="Latha" panose="020B0604020202020204" pitchFamily="34" charset="0"/>
              </a:rPr>
              <a:t>xxiii. I believe that our English major college students, their teachers as well as the English teaching schoolteachers should never stop their effort to improve their pronunciation. </a:t>
            </a:r>
          </a:p>
          <a:p>
            <a:pPr>
              <a:lnSpc>
                <a:spcPct val="107000"/>
              </a:lnSpc>
              <a:spcAft>
                <a:spcPts val="800"/>
              </a:spcAft>
            </a:pPr>
            <a:r>
              <a:rPr lang="en-US" sz="2800" b="1" dirty="0">
                <a:solidFill>
                  <a:srgbClr val="9900FF"/>
                </a:solidFill>
                <a:latin typeface="+mj-lt"/>
                <a:ea typeface="Calibri" panose="020F0502020204030204" pitchFamily="34" charset="0"/>
                <a:cs typeface="Latha" panose="020B0604020202020204" pitchFamily="34" charset="0"/>
              </a:rPr>
              <a:t>xxiv. We must recognize that there are differences in pronouncing consonants, vowels and diphthongs between English and Tamil. We must also recognize that English has sounds not similar to Tamil sounds. Pronunciation of certain vowels, consonants and diphthongs are different. </a:t>
            </a:r>
            <a:endParaRPr lang="en-US" sz="2800" b="1" dirty="0">
              <a:solidFill>
                <a:srgbClr val="9900FF"/>
              </a:solidFill>
              <a:effectLst/>
              <a:latin typeface="+mj-lt"/>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41036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627AA4-605F-4309-AF61-C3104C0897FE}"/>
              </a:ext>
            </a:extLst>
          </p:cNvPr>
          <p:cNvSpPr/>
          <p:nvPr/>
        </p:nvSpPr>
        <p:spPr>
          <a:xfrm>
            <a:off x="685800" y="381000"/>
            <a:ext cx="10972800" cy="5308569"/>
          </a:xfrm>
          <a:prstGeom prst="rect">
            <a:avLst/>
          </a:prstGeom>
        </p:spPr>
        <p:txBody>
          <a:bodyPr wrap="square">
            <a:spAutoFit/>
          </a:bodyPr>
          <a:lstStyle/>
          <a:p>
            <a:pPr>
              <a:lnSpc>
                <a:spcPct val="107000"/>
              </a:lnSpc>
              <a:spcAft>
                <a:spcPts val="800"/>
              </a:spcAft>
            </a:pPr>
            <a:r>
              <a:rPr lang="en-US" sz="2800" b="1" dirty="0">
                <a:solidFill>
                  <a:srgbClr val="9900FF"/>
                </a:solidFill>
                <a:latin typeface="+mj-lt"/>
                <a:ea typeface="Calibri" panose="020F0502020204030204" pitchFamily="34" charset="0"/>
                <a:cs typeface="Latha" panose="020B0604020202020204" pitchFamily="34" charset="0"/>
              </a:rPr>
              <a:t>xxv. There are also differences in how we pronounce the words, phrases and sentences. </a:t>
            </a:r>
          </a:p>
          <a:p>
            <a:pPr>
              <a:lnSpc>
                <a:spcPct val="107000"/>
              </a:lnSpc>
              <a:spcAft>
                <a:spcPts val="800"/>
              </a:spcAft>
            </a:pPr>
            <a:r>
              <a:rPr lang="en-US" sz="2800" b="1" dirty="0">
                <a:solidFill>
                  <a:srgbClr val="FF0000"/>
                </a:solidFill>
                <a:latin typeface="+mj-lt"/>
                <a:ea typeface="Calibri" panose="020F0502020204030204" pitchFamily="34" charset="0"/>
                <a:cs typeface="Latha" panose="020B0604020202020204" pitchFamily="34" charset="0"/>
              </a:rPr>
              <a:t>xxvi. As I mentioned above, college students and teaches as well as school English teachers should practice following the models available easily online, through Hollywood movies without subtitles, episodes and TV serials. Listening and imitation become an important tool. We should make it a part of our career all through.</a:t>
            </a:r>
          </a:p>
          <a:p>
            <a:pPr>
              <a:lnSpc>
                <a:spcPct val="107000"/>
              </a:lnSpc>
              <a:spcAft>
                <a:spcPts val="800"/>
              </a:spcAft>
            </a:pPr>
            <a:r>
              <a:rPr lang="en-US" sz="2800" b="1" dirty="0">
                <a:solidFill>
                  <a:srgbClr val="FF0000"/>
                </a:solidFill>
                <a:latin typeface="+mj-lt"/>
                <a:ea typeface="Calibri" panose="020F0502020204030204" pitchFamily="34" charset="0"/>
                <a:cs typeface="Latha" panose="020B0604020202020204" pitchFamily="34" charset="0"/>
              </a:rPr>
              <a:t>xxvii. </a:t>
            </a:r>
            <a:r>
              <a:rPr lang="en-US" sz="2400" b="1" dirty="0">
                <a:solidFill>
                  <a:srgbClr val="CC00FF"/>
                </a:solidFill>
                <a:latin typeface="+mj-lt"/>
              </a:rPr>
              <a:t>Yet, remember, we are not seeking perfect pronunciation. We seek a pronunciation that others will follow and understand what we say, a pronunciation that will be understood wherever you go in India and other countries. </a:t>
            </a:r>
          </a:p>
          <a:p>
            <a:pPr>
              <a:lnSpc>
                <a:spcPct val="107000"/>
              </a:lnSpc>
              <a:spcAft>
                <a:spcPts val="800"/>
              </a:spcAft>
            </a:pPr>
            <a:endParaRPr lang="en-US" sz="2800" b="1" dirty="0">
              <a:solidFill>
                <a:srgbClr val="FF0000"/>
              </a:solidFill>
              <a:effectLst/>
              <a:latin typeface="+mj-lt"/>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177500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4DDE65-171E-4A52-A6AD-918415F72D95}"/>
              </a:ext>
            </a:extLst>
          </p:cNvPr>
          <p:cNvSpPr/>
          <p:nvPr/>
        </p:nvSpPr>
        <p:spPr>
          <a:xfrm>
            <a:off x="1219200" y="1143000"/>
            <a:ext cx="7391400" cy="1913665"/>
          </a:xfrm>
          <a:prstGeom prst="rect">
            <a:avLst/>
          </a:prstGeom>
        </p:spPr>
        <p:txBody>
          <a:bodyPr wrap="square">
            <a:spAutoFit/>
          </a:bodyPr>
          <a:lstStyle/>
          <a:p>
            <a:pPr>
              <a:lnSpc>
                <a:spcPct val="107000"/>
              </a:lnSpc>
              <a:spcAft>
                <a:spcPts val="800"/>
              </a:spcAft>
            </a:pPr>
            <a:r>
              <a:rPr lang="en-US" sz="2800" b="1" dirty="0">
                <a:solidFill>
                  <a:srgbClr val="339966"/>
                </a:solidFill>
                <a:latin typeface="Times New Roman" panose="02020603050405020304" pitchFamily="18" charset="0"/>
                <a:ea typeface="Calibri" panose="020F0502020204030204" pitchFamily="34" charset="0"/>
                <a:cs typeface="Latha" panose="020B0604020202020204" pitchFamily="34" charset="0"/>
              </a:rPr>
              <a:t>xxviii. While the intonation (pronunciation of sentences, in general) may be easier to acquire, mastering the stress and stress patterns will continue to be a problem. </a:t>
            </a:r>
            <a:endParaRPr lang="en-US" sz="2800" b="1" dirty="0">
              <a:solidFill>
                <a:srgbClr val="339966"/>
              </a:solidFill>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393649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280455-9C7F-4E7A-ABFF-59F6CA2924EB}"/>
              </a:ext>
            </a:extLst>
          </p:cNvPr>
          <p:cNvSpPr/>
          <p:nvPr/>
        </p:nvSpPr>
        <p:spPr>
          <a:xfrm>
            <a:off x="304800" y="304800"/>
            <a:ext cx="10668000" cy="4884992"/>
          </a:xfrm>
          <a:prstGeom prst="rect">
            <a:avLst/>
          </a:prstGeom>
        </p:spPr>
        <p:txBody>
          <a:bodyPr wrap="square">
            <a:spAutoFit/>
          </a:bodyPr>
          <a:lstStyle/>
          <a:p>
            <a:pPr>
              <a:lnSpc>
                <a:spcPct val="107000"/>
              </a:lnSpc>
              <a:spcAft>
                <a:spcPts val="800"/>
              </a:spcAft>
            </a:pPr>
            <a:r>
              <a:rPr lang="en-US" sz="2800" b="1" dirty="0">
                <a:solidFill>
                  <a:srgbClr val="0070C0"/>
                </a:solidFill>
                <a:latin typeface="Times New Roman" panose="02020603050405020304" pitchFamily="18" charset="0"/>
                <a:ea typeface="Calibri" panose="020F0502020204030204" pitchFamily="34" charset="0"/>
                <a:cs typeface="Latha" panose="020B0604020202020204" pitchFamily="34" charset="0"/>
              </a:rPr>
              <a:t>xxix. In all these, our goal, both for the students and teachers, should be to develop suitable fluency as well as pronouncing items in such a way our listeners are able to understand us, comprehend what we want to communicate. </a:t>
            </a:r>
          </a:p>
          <a:p>
            <a:pPr>
              <a:lnSpc>
                <a:spcPct val="107000"/>
              </a:lnSpc>
              <a:spcAft>
                <a:spcPts val="800"/>
              </a:spcAft>
            </a:pPr>
            <a:r>
              <a:rPr lang="en-US" sz="2800" b="1" dirty="0">
                <a:solidFill>
                  <a:srgbClr val="9900FF"/>
                </a:solidFill>
                <a:latin typeface="Times New Roman" panose="02020603050405020304" pitchFamily="18" charset="0"/>
                <a:ea typeface="Calibri" panose="020F0502020204030204" pitchFamily="34" charset="0"/>
                <a:cs typeface="Latha" panose="020B0604020202020204" pitchFamily="34" charset="0"/>
              </a:rPr>
              <a:t>Let the students and teachers give up their shyness and reluctance to speak in English. Let the first-generation college learners as well as rural students be bold and ready to speak continuous sentences, one after another. </a:t>
            </a:r>
          </a:p>
          <a:p>
            <a:pPr>
              <a:lnSpc>
                <a:spcPct val="107000"/>
              </a:lnSpc>
              <a:spcAft>
                <a:spcPts val="800"/>
              </a:spcAft>
            </a:pPr>
            <a:r>
              <a:rPr lang="en-US" sz="2800" b="1" dirty="0">
                <a:solidFill>
                  <a:srgbClr val="339966"/>
                </a:solidFill>
                <a:latin typeface="Times New Roman" panose="02020603050405020304" pitchFamily="18" charset="0"/>
                <a:ea typeface="Calibri" panose="020F0502020204030204" pitchFamily="34" charset="0"/>
                <a:cs typeface="Latha" panose="020B0604020202020204" pitchFamily="34" charset="0"/>
              </a:rPr>
              <a:t>Mistakes and errors will abound, but with genuine and committed effort we all can overcome these problems.</a:t>
            </a:r>
            <a:endParaRPr lang="en-US" sz="2800" b="1" dirty="0">
              <a:solidFill>
                <a:srgbClr val="339966"/>
              </a:solidFill>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175834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2. Speaking</a:t>
            </a:r>
          </a:p>
        </p:txBody>
      </p:sp>
      <p:sp>
        <p:nvSpPr>
          <p:cNvPr id="3" name="Text Placeholder 2"/>
          <p:cNvSpPr>
            <a:spLocks noGrp="1"/>
          </p:cNvSpPr>
          <p:nvPr>
            <p:ph type="body" idx="1"/>
          </p:nvPr>
        </p:nvSpPr>
        <p:spPr/>
        <p:txBody>
          <a:bodyPr>
            <a:normAutofit/>
          </a:bodyPr>
          <a:lstStyle/>
          <a:p>
            <a:r>
              <a:rPr lang="en-US" sz="3600" b="1" dirty="0">
                <a:solidFill>
                  <a:srgbClr val="6600CC"/>
                </a:solidFill>
              </a:rPr>
              <a:t>Some Issues</a:t>
            </a:r>
          </a:p>
        </p:txBody>
      </p:sp>
    </p:spTree>
    <p:extLst>
      <p:ext uri="{BB962C8B-B14F-4D97-AF65-F5344CB8AC3E}">
        <p14:creationId xmlns:p14="http://schemas.microsoft.com/office/powerpoint/2010/main" val="334926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4189E1-F885-4A23-AEBC-52A9CA0F1B88}"/>
              </a:ext>
            </a:extLst>
          </p:cNvPr>
          <p:cNvSpPr/>
          <p:nvPr/>
        </p:nvSpPr>
        <p:spPr>
          <a:xfrm>
            <a:off x="304800" y="457200"/>
            <a:ext cx="11049000" cy="3596177"/>
          </a:xfrm>
          <a:prstGeom prst="rect">
            <a:avLst/>
          </a:prstGeom>
        </p:spPr>
        <p:txBody>
          <a:bodyPr wrap="square">
            <a:spAutoFit/>
          </a:bodyPr>
          <a:lstStyle/>
          <a:p>
            <a:pPr>
              <a:lnSpc>
                <a:spcPct val="107000"/>
              </a:lnSpc>
              <a:spcAft>
                <a:spcPts val="800"/>
              </a:spcAft>
            </a:pPr>
            <a:r>
              <a:rPr lang="en-US" sz="2800" b="1" dirty="0">
                <a:solidFill>
                  <a:srgbClr val="6600CC"/>
                </a:solidFill>
                <a:latin typeface="+mj-lt"/>
                <a:ea typeface="Calibri" panose="020F0502020204030204" pitchFamily="34" charset="0"/>
                <a:cs typeface="Latha" panose="020B0604020202020204" pitchFamily="34" charset="0"/>
              </a:rPr>
              <a:t>2. Speaking</a:t>
            </a:r>
          </a:p>
          <a:p>
            <a:pPr>
              <a:lnSpc>
                <a:spcPct val="107000"/>
              </a:lnSpc>
              <a:spcAft>
                <a:spcPts val="800"/>
              </a:spcAft>
            </a:pPr>
            <a:r>
              <a:rPr lang="en-US" sz="2800" b="1" dirty="0" err="1">
                <a:solidFill>
                  <a:srgbClr val="CC00FF"/>
                </a:solidFill>
                <a:latin typeface="+mj-lt"/>
                <a:ea typeface="Calibri" panose="020F0502020204030204" pitchFamily="34" charset="0"/>
                <a:cs typeface="Latha" panose="020B0604020202020204" pitchFamily="34" charset="0"/>
              </a:rPr>
              <a:t>i</a:t>
            </a:r>
            <a:r>
              <a:rPr lang="en-US" sz="2800" b="1" dirty="0">
                <a:solidFill>
                  <a:srgbClr val="CC00FF"/>
                </a:solidFill>
                <a:latin typeface="+mj-lt"/>
                <a:ea typeface="Calibri" panose="020F0502020204030204" pitchFamily="34" charset="0"/>
                <a:cs typeface="Latha" panose="020B0604020202020204" pitchFamily="34" charset="0"/>
              </a:rPr>
              <a:t>. Asking and answering questions is an essential part of teaching, learning, and using any language.</a:t>
            </a:r>
          </a:p>
          <a:p>
            <a:pPr>
              <a:lnSpc>
                <a:spcPct val="107000"/>
              </a:lnSpc>
              <a:spcAft>
                <a:spcPts val="800"/>
              </a:spcAft>
            </a:pPr>
            <a:r>
              <a:rPr lang="en-US" sz="2800" b="1" dirty="0">
                <a:solidFill>
                  <a:srgbClr val="C00000"/>
                </a:solidFill>
                <a:latin typeface="+mj-lt"/>
                <a:ea typeface="Calibri" panose="020F0502020204030204" pitchFamily="34" charset="0"/>
                <a:cs typeface="Latha" panose="020B0604020202020204" pitchFamily="34" charset="0"/>
              </a:rPr>
              <a:t>ii. Our goal in teaching speaking in English is not developing accuracy of pronunciation. </a:t>
            </a:r>
          </a:p>
          <a:p>
            <a:pPr>
              <a:lnSpc>
                <a:spcPct val="107000"/>
              </a:lnSpc>
              <a:spcAft>
                <a:spcPts val="800"/>
              </a:spcAft>
            </a:pPr>
            <a:r>
              <a:rPr lang="en-US" sz="2800" b="1" dirty="0">
                <a:solidFill>
                  <a:schemeClr val="accent4">
                    <a:lumMod val="75000"/>
                  </a:schemeClr>
                </a:solidFill>
                <a:latin typeface="+mj-lt"/>
                <a:ea typeface="Calibri" panose="020F0502020204030204" pitchFamily="34" charset="0"/>
                <a:cs typeface="Latha" panose="020B0604020202020204" pitchFamily="34" charset="0"/>
              </a:rPr>
              <a:t>iii. Adequacy of fluency and communicative effectiveness that becomes the focus of speaking skill.</a:t>
            </a:r>
            <a:endParaRPr lang="en-US" sz="2800" b="1" dirty="0">
              <a:solidFill>
                <a:schemeClr val="accent4">
                  <a:lumMod val="75000"/>
                </a:schemeClr>
              </a:solidFill>
              <a:effectLst/>
              <a:latin typeface="+mj-lt"/>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223538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1. What is Pronunciation?</a:t>
            </a:r>
          </a:p>
        </p:txBody>
      </p:sp>
      <p:sp>
        <p:nvSpPr>
          <p:cNvPr id="3" name="Text Placeholder 2"/>
          <p:cNvSpPr>
            <a:spLocks noGrp="1"/>
          </p:cNvSpPr>
          <p:nvPr>
            <p:ph type="body" idx="1"/>
          </p:nvPr>
        </p:nvSpPr>
        <p:spPr/>
        <p:txBody>
          <a:bodyPr>
            <a:normAutofit/>
          </a:bodyPr>
          <a:lstStyle/>
          <a:p>
            <a:r>
              <a:rPr lang="en-US" sz="3600" b="1" dirty="0">
                <a:solidFill>
                  <a:srgbClr val="6600CC"/>
                </a:solidFill>
              </a:rPr>
              <a:t>Some Issues</a:t>
            </a:r>
          </a:p>
        </p:txBody>
      </p:sp>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7BA1F1-8BD8-4E29-A703-C65D480EFD49}"/>
              </a:ext>
            </a:extLst>
          </p:cNvPr>
          <p:cNvSpPr/>
          <p:nvPr/>
        </p:nvSpPr>
        <p:spPr>
          <a:xfrm>
            <a:off x="457200" y="533400"/>
            <a:ext cx="11353800" cy="4486293"/>
          </a:xfrm>
          <a:prstGeom prst="rect">
            <a:avLst/>
          </a:prstGeom>
        </p:spPr>
        <p:txBody>
          <a:bodyPr wrap="square">
            <a:spAutoFit/>
          </a:bodyPr>
          <a:lstStyle/>
          <a:p>
            <a:pPr>
              <a:lnSpc>
                <a:spcPct val="107000"/>
              </a:lnSpc>
              <a:spcAft>
                <a:spcPts val="800"/>
              </a:spcAft>
            </a:pPr>
            <a:r>
              <a:rPr lang="en-US" sz="2600" b="1" dirty="0">
                <a:solidFill>
                  <a:schemeClr val="accent4">
                    <a:lumMod val="75000"/>
                  </a:schemeClr>
                </a:solidFill>
                <a:latin typeface="+mj-lt"/>
                <a:ea typeface="Calibri" panose="020F0502020204030204" pitchFamily="34" charset="0"/>
                <a:cs typeface="Latha" panose="020B0604020202020204" pitchFamily="34" charset="0"/>
              </a:rPr>
              <a:t>iv. Imitation and repetition are important elementary steps in developing speaking skill in English.</a:t>
            </a:r>
          </a:p>
          <a:p>
            <a:pPr>
              <a:lnSpc>
                <a:spcPct val="107000"/>
              </a:lnSpc>
              <a:spcAft>
                <a:spcPts val="800"/>
              </a:spcAft>
            </a:pPr>
            <a:r>
              <a:rPr lang="en-US" sz="2600" b="1" dirty="0">
                <a:solidFill>
                  <a:srgbClr val="9900FF"/>
                </a:solidFill>
                <a:latin typeface="+mj-lt"/>
                <a:ea typeface="Calibri" panose="020F0502020204030204" pitchFamily="34" charset="0"/>
                <a:cs typeface="Latha" panose="020B0604020202020204" pitchFamily="34" charset="0"/>
              </a:rPr>
              <a:t>v. Neither imitation nor repetition results in the mastery of any language. Use only meaningful words, phrases, and sentences for imitation and repetition.</a:t>
            </a:r>
          </a:p>
          <a:p>
            <a:pPr>
              <a:lnSpc>
                <a:spcPct val="107000"/>
              </a:lnSpc>
              <a:spcAft>
                <a:spcPts val="800"/>
              </a:spcAft>
            </a:pPr>
            <a:r>
              <a:rPr lang="en-US" sz="2600" b="1" dirty="0">
                <a:solidFill>
                  <a:srgbClr val="0070C0"/>
                </a:solidFill>
                <a:latin typeface="+mj-lt"/>
                <a:ea typeface="Calibri" panose="020F0502020204030204" pitchFamily="34" charset="0"/>
                <a:cs typeface="Latha" panose="020B0604020202020204" pitchFamily="34" charset="0"/>
              </a:rPr>
              <a:t>vi. I believe that imitation and repetition are still necessary in our college classes. Our English lessons in the college level may be content oriented, focusing on literary aspects. We must remember that focusing on content and literature may not lead to skills in speaking. </a:t>
            </a:r>
            <a:r>
              <a:rPr lang="en-US" sz="2400" b="1" dirty="0">
                <a:solidFill>
                  <a:srgbClr val="0070C0"/>
                </a:solidFill>
                <a:latin typeface="+mj-lt"/>
                <a:ea typeface="Calibri" panose="020F0502020204030204" pitchFamily="34" charset="0"/>
                <a:cs typeface="Latha" panose="020B0604020202020204" pitchFamily="34" charset="0"/>
              </a:rPr>
              <a:t>B</a:t>
            </a:r>
            <a:r>
              <a:rPr lang="en-US" sz="2400" b="1" dirty="0">
                <a:solidFill>
                  <a:srgbClr val="0070C0"/>
                </a:solidFill>
                <a:latin typeface="+mj-lt"/>
              </a:rPr>
              <a:t>ut Reading &amp; Listening skills can surely be developed using literary prose texts. Poems are useful to create a love for words which are full of melody and meaning – that have rhyme &amp; rhythm in them.</a:t>
            </a:r>
            <a:endParaRPr lang="en-US" sz="2400" b="1" dirty="0">
              <a:solidFill>
                <a:srgbClr val="0070C0"/>
              </a:solidFill>
              <a:effectLst/>
              <a:latin typeface="+mj-lt"/>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256477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691C6B-3AF2-49FB-BD49-4386D8AA9522}"/>
              </a:ext>
            </a:extLst>
          </p:cNvPr>
          <p:cNvSpPr/>
          <p:nvPr/>
        </p:nvSpPr>
        <p:spPr>
          <a:xfrm>
            <a:off x="533400" y="457200"/>
            <a:ext cx="11125200" cy="4222631"/>
          </a:xfrm>
          <a:prstGeom prst="rect">
            <a:avLst/>
          </a:prstGeom>
        </p:spPr>
        <p:txBody>
          <a:bodyPr wrap="square">
            <a:spAutoFit/>
          </a:bodyPr>
          <a:lstStyle/>
          <a:p>
            <a:pPr>
              <a:lnSpc>
                <a:spcPct val="107000"/>
              </a:lnSpc>
              <a:spcAft>
                <a:spcPts val="800"/>
              </a:spcAft>
            </a:pPr>
            <a:r>
              <a:rPr lang="en-US" sz="2400" b="1" dirty="0">
                <a:solidFill>
                  <a:srgbClr val="0070C0"/>
                </a:solidFill>
                <a:latin typeface="+mj-lt"/>
                <a:ea typeface="Calibri" panose="020F0502020204030204" pitchFamily="34" charset="0"/>
                <a:cs typeface="Latha" panose="020B0604020202020204" pitchFamily="34" charset="0"/>
              </a:rPr>
              <a:t>vii. Substitution of a word, phrase, or sentence by another is an elementary method which helps students to produce new utterances and to develop speaking skill.</a:t>
            </a:r>
          </a:p>
          <a:p>
            <a:pPr>
              <a:lnSpc>
                <a:spcPct val="107000"/>
              </a:lnSpc>
              <a:spcAft>
                <a:spcPts val="800"/>
              </a:spcAft>
            </a:pPr>
            <a:r>
              <a:rPr lang="en-US" sz="2400" b="1" dirty="0">
                <a:solidFill>
                  <a:srgbClr val="C00000"/>
                </a:solidFill>
                <a:latin typeface="+mj-lt"/>
                <a:ea typeface="Calibri" panose="020F0502020204030204" pitchFamily="34" charset="0"/>
                <a:cs typeface="Latha" panose="020B0604020202020204" pitchFamily="34" charset="0"/>
              </a:rPr>
              <a:t>viii. Consider the following:</a:t>
            </a:r>
          </a:p>
          <a:p>
            <a:pPr marL="457200" marR="0">
              <a:lnSpc>
                <a:spcPct val="107000"/>
              </a:lnSpc>
              <a:spcBef>
                <a:spcPts val="0"/>
              </a:spcBef>
              <a:spcAft>
                <a:spcPts val="0"/>
              </a:spcAft>
            </a:pPr>
            <a:r>
              <a:rPr lang="en-US" sz="2400" b="1" dirty="0">
                <a:solidFill>
                  <a:srgbClr val="00B050"/>
                </a:solidFill>
                <a:latin typeface="+mj-lt"/>
                <a:ea typeface="Calibri" panose="020F0502020204030204" pitchFamily="34" charset="0"/>
                <a:cs typeface="Latha" panose="020B0604020202020204" pitchFamily="34" charset="0"/>
              </a:rPr>
              <a:t>Let’s go to the cinema. (theater)</a:t>
            </a:r>
          </a:p>
          <a:p>
            <a:pPr marL="457200" marR="0">
              <a:lnSpc>
                <a:spcPct val="107000"/>
              </a:lnSpc>
              <a:spcBef>
                <a:spcPts val="0"/>
              </a:spcBef>
              <a:spcAft>
                <a:spcPts val="0"/>
              </a:spcAft>
            </a:pPr>
            <a:r>
              <a:rPr lang="en-US" sz="2400" b="1" dirty="0">
                <a:solidFill>
                  <a:srgbClr val="00B050"/>
                </a:solidFill>
                <a:latin typeface="+mj-lt"/>
                <a:ea typeface="Calibri" panose="020F0502020204030204" pitchFamily="34" charset="0"/>
                <a:cs typeface="Latha" panose="020B0604020202020204" pitchFamily="34" charset="0"/>
              </a:rPr>
              <a:t>Let’s go to the theater (library).</a:t>
            </a:r>
          </a:p>
          <a:p>
            <a:pPr marL="457200" marR="0">
              <a:lnSpc>
                <a:spcPct val="107000"/>
              </a:lnSpc>
              <a:spcBef>
                <a:spcPts val="0"/>
              </a:spcBef>
              <a:spcAft>
                <a:spcPts val="0"/>
              </a:spcAft>
            </a:pPr>
            <a:r>
              <a:rPr lang="en-US" sz="2400" b="1" dirty="0">
                <a:solidFill>
                  <a:srgbClr val="00B050"/>
                </a:solidFill>
                <a:latin typeface="+mj-lt"/>
                <a:ea typeface="Calibri" panose="020F0502020204030204" pitchFamily="34" charset="0"/>
                <a:cs typeface="Latha" panose="020B0604020202020204" pitchFamily="34" charset="0"/>
              </a:rPr>
              <a:t>Let’s go to the library (football).</a:t>
            </a:r>
          </a:p>
          <a:p>
            <a:pPr marL="457200" marR="0">
              <a:lnSpc>
                <a:spcPct val="107000"/>
              </a:lnSpc>
              <a:spcBef>
                <a:spcPts val="0"/>
              </a:spcBef>
              <a:spcAft>
                <a:spcPts val="0"/>
              </a:spcAft>
            </a:pPr>
            <a:r>
              <a:rPr lang="en-US" sz="2400" b="1" dirty="0">
                <a:solidFill>
                  <a:srgbClr val="00B050"/>
                </a:solidFill>
                <a:latin typeface="+mj-lt"/>
                <a:ea typeface="Calibri" panose="020F0502020204030204" pitchFamily="34" charset="0"/>
                <a:cs typeface="Latha" panose="020B0604020202020204" pitchFamily="34" charset="0"/>
              </a:rPr>
              <a:t>Let’s play football (hockey).</a:t>
            </a:r>
          </a:p>
          <a:p>
            <a:pPr marL="457200" marR="0">
              <a:lnSpc>
                <a:spcPct val="107000"/>
              </a:lnSpc>
              <a:spcBef>
                <a:spcPts val="0"/>
              </a:spcBef>
              <a:spcAft>
                <a:spcPts val="0"/>
              </a:spcAft>
            </a:pPr>
            <a:r>
              <a:rPr lang="en-US" sz="2400" b="1" dirty="0">
                <a:solidFill>
                  <a:srgbClr val="00B050"/>
                </a:solidFill>
                <a:latin typeface="+mj-lt"/>
                <a:ea typeface="Calibri" panose="020F0502020204030204" pitchFamily="34" charset="0"/>
                <a:cs typeface="Latha" panose="020B0604020202020204" pitchFamily="34" charset="0"/>
              </a:rPr>
              <a:t>Let’s play hockey (pizza).</a:t>
            </a:r>
          </a:p>
          <a:p>
            <a:pPr marL="457200" marR="0">
              <a:lnSpc>
                <a:spcPct val="107000"/>
              </a:lnSpc>
              <a:spcBef>
                <a:spcPts val="0"/>
              </a:spcBef>
              <a:spcAft>
                <a:spcPts val="0"/>
              </a:spcAft>
            </a:pPr>
            <a:r>
              <a:rPr lang="en-US" sz="2400" b="1" dirty="0">
                <a:solidFill>
                  <a:srgbClr val="00B050"/>
                </a:solidFill>
                <a:latin typeface="+mj-lt"/>
                <a:ea typeface="Calibri" panose="020F0502020204030204" pitchFamily="34" charset="0"/>
                <a:cs typeface="Latha" panose="020B0604020202020204" pitchFamily="34" charset="0"/>
              </a:rPr>
              <a:t>Let’s eat pizza (milk).</a:t>
            </a:r>
          </a:p>
          <a:p>
            <a:pPr marL="457200" marR="0">
              <a:lnSpc>
                <a:spcPct val="107000"/>
              </a:lnSpc>
              <a:spcBef>
                <a:spcPts val="0"/>
              </a:spcBef>
              <a:spcAft>
                <a:spcPts val="0"/>
              </a:spcAft>
            </a:pPr>
            <a:r>
              <a:rPr lang="en-US" sz="2400" b="1" dirty="0">
                <a:solidFill>
                  <a:srgbClr val="00B050"/>
                </a:solidFill>
                <a:latin typeface="+mj-lt"/>
                <a:ea typeface="Calibri" panose="020F0502020204030204" pitchFamily="34" charset="0"/>
                <a:cs typeface="Latha" panose="020B0604020202020204" pitchFamily="34" charset="0"/>
              </a:rPr>
              <a:t>Let’s drink milk.</a:t>
            </a:r>
            <a:endParaRPr lang="en-US" sz="2400" b="1" dirty="0">
              <a:solidFill>
                <a:srgbClr val="00B050"/>
              </a:solidFill>
              <a:effectLst/>
              <a:latin typeface="+mj-lt"/>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281689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84A891-5F5E-482D-B1F6-6CF72A8F4555}"/>
              </a:ext>
            </a:extLst>
          </p:cNvPr>
          <p:cNvSpPr/>
          <p:nvPr/>
        </p:nvSpPr>
        <p:spPr>
          <a:xfrm>
            <a:off x="533400" y="304800"/>
            <a:ext cx="9829800" cy="4671472"/>
          </a:xfrm>
          <a:prstGeom prst="rect">
            <a:avLst/>
          </a:prstGeom>
        </p:spPr>
        <p:txBody>
          <a:bodyPr wrap="square">
            <a:spAutoFit/>
          </a:bodyPr>
          <a:lstStyle/>
          <a:p>
            <a:pPr>
              <a:lnSpc>
                <a:spcPct val="107000"/>
              </a:lnSpc>
            </a:pPr>
            <a:r>
              <a:rPr lang="en-US" sz="2800" b="1" dirty="0">
                <a:solidFill>
                  <a:srgbClr val="9900FF"/>
                </a:solidFill>
                <a:latin typeface="+mj-lt"/>
                <a:ea typeface="Calibri" panose="020F0502020204030204" pitchFamily="34" charset="0"/>
                <a:cs typeface="Latha" panose="020B0604020202020204" pitchFamily="34" charset="0"/>
              </a:rPr>
              <a:t>ix. DAY-TO-DAY EXPRESSIONS</a:t>
            </a:r>
          </a:p>
          <a:p>
            <a:pPr>
              <a:lnSpc>
                <a:spcPct val="107000"/>
              </a:lnSpc>
            </a:pPr>
            <a:r>
              <a:rPr lang="en-US" sz="2800" b="1" dirty="0">
                <a:solidFill>
                  <a:srgbClr val="339966"/>
                </a:solidFill>
                <a:latin typeface="+mj-lt"/>
                <a:ea typeface="Calibri" panose="020F0502020204030204" pitchFamily="34" charset="0"/>
                <a:cs typeface="Latha" panose="020B0604020202020204" pitchFamily="34" charset="0"/>
              </a:rPr>
              <a:t>Expressions of greeting, gratitude, small talk, introductions and making acquaintance, leave-taking, appreciation, expressions of regret and asking to be excused, etc., are very important communicative acts students of English need to master.</a:t>
            </a:r>
          </a:p>
          <a:p>
            <a:pPr>
              <a:lnSpc>
                <a:spcPct val="107000"/>
              </a:lnSpc>
            </a:pPr>
            <a:r>
              <a:rPr lang="en-US" sz="2800" b="1" dirty="0">
                <a:latin typeface="+mj-lt"/>
                <a:ea typeface="Calibri" panose="020F0502020204030204" pitchFamily="34" charset="0"/>
                <a:cs typeface="Latha" panose="020B0604020202020204" pitchFamily="34" charset="0"/>
              </a:rPr>
              <a:t> </a:t>
            </a:r>
          </a:p>
          <a:p>
            <a:pPr>
              <a:lnSpc>
                <a:spcPct val="107000"/>
              </a:lnSpc>
            </a:pPr>
            <a:r>
              <a:rPr lang="en-US" sz="2800" b="1" dirty="0">
                <a:solidFill>
                  <a:srgbClr val="CC00FF"/>
                </a:solidFill>
                <a:latin typeface="+mj-lt"/>
                <a:ea typeface="Calibri" panose="020F0502020204030204" pitchFamily="34" charset="0"/>
                <a:cs typeface="Latha" panose="020B0604020202020204" pitchFamily="34" charset="0"/>
              </a:rPr>
              <a:t>x. Sentences you teach should be so framed that these are useful and extendable to a variety of real situations. Remember once again, our goal is to enable the students to use English in their jobs after graduation. </a:t>
            </a:r>
            <a:endParaRPr lang="en-US" sz="2800" b="1" dirty="0">
              <a:solidFill>
                <a:srgbClr val="CC00FF"/>
              </a:solidFill>
              <a:effectLst/>
              <a:latin typeface="+mj-lt"/>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93668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D0809F-CE95-4FF8-9B5B-E9915DE48BBE}"/>
              </a:ext>
            </a:extLst>
          </p:cNvPr>
          <p:cNvSpPr/>
          <p:nvPr/>
        </p:nvSpPr>
        <p:spPr>
          <a:xfrm>
            <a:off x="533400" y="304800"/>
            <a:ext cx="11277600" cy="4671472"/>
          </a:xfrm>
          <a:prstGeom prst="rect">
            <a:avLst/>
          </a:prstGeom>
        </p:spPr>
        <p:txBody>
          <a:bodyPr wrap="square">
            <a:spAutoFit/>
          </a:bodyPr>
          <a:lstStyle/>
          <a:p>
            <a:pPr>
              <a:lnSpc>
                <a:spcPct val="107000"/>
              </a:lnSpc>
            </a:pPr>
            <a:r>
              <a:rPr lang="en-US" sz="2800" b="1" dirty="0">
                <a:solidFill>
                  <a:srgbClr val="CC00FF"/>
                </a:solidFill>
                <a:latin typeface="+mj-lt"/>
                <a:ea typeface="Calibri" panose="020F0502020204030204" pitchFamily="34" charset="0"/>
                <a:cs typeface="Latha" panose="020B0604020202020204" pitchFamily="34" charset="0"/>
              </a:rPr>
              <a:t>xi. SIMPLE QUESTION-ANSWER DIALOGUES</a:t>
            </a:r>
          </a:p>
          <a:p>
            <a:pPr>
              <a:lnSpc>
                <a:spcPct val="107000"/>
              </a:lnSpc>
            </a:pPr>
            <a:r>
              <a:rPr lang="en-US" sz="2800" b="1" dirty="0">
                <a:solidFill>
                  <a:srgbClr val="6600CC"/>
                </a:solidFill>
                <a:latin typeface="+mj-lt"/>
                <a:ea typeface="Calibri" panose="020F0502020204030204" pitchFamily="34" charset="0"/>
                <a:cs typeface="Latha" panose="020B0604020202020204" pitchFamily="34" charset="0"/>
              </a:rPr>
              <a:t>Simple question-answer dialogues around a given context and object/objects is another elementary method to develop speaking skill.</a:t>
            </a:r>
            <a:endParaRPr lang="en-US" sz="2800" b="1" dirty="0">
              <a:latin typeface="+mj-lt"/>
              <a:ea typeface="Calibri" panose="020F0502020204030204" pitchFamily="34" charset="0"/>
              <a:cs typeface="Latha" panose="020B0604020202020204" pitchFamily="34" charset="0"/>
            </a:endParaRPr>
          </a:p>
          <a:p>
            <a:pPr>
              <a:lnSpc>
                <a:spcPct val="107000"/>
              </a:lnSpc>
            </a:pPr>
            <a:r>
              <a:rPr lang="en-US" sz="2800" b="1" dirty="0">
                <a:solidFill>
                  <a:schemeClr val="accent5">
                    <a:lumMod val="75000"/>
                  </a:schemeClr>
                </a:solidFill>
                <a:latin typeface="+mj-lt"/>
                <a:ea typeface="Calibri" panose="020F0502020204030204" pitchFamily="34" charset="0"/>
                <a:cs typeface="Latha" panose="020B0604020202020204" pitchFamily="34" charset="0"/>
              </a:rPr>
              <a:t>xii. How do we teach a dialogue? There are three types of drills one could use in the class: </a:t>
            </a:r>
            <a:r>
              <a:rPr lang="en-US" sz="2800" b="1" dirty="0">
                <a:solidFill>
                  <a:srgbClr val="C00000"/>
                </a:solidFill>
                <a:latin typeface="+mj-lt"/>
                <a:ea typeface="Calibri" panose="020F0502020204030204" pitchFamily="34" charset="0"/>
                <a:cs typeface="Latha" panose="020B0604020202020204" pitchFamily="34" charset="0"/>
              </a:rPr>
              <a:t>choral drill </a:t>
            </a:r>
            <a:r>
              <a:rPr lang="en-US" sz="2800" b="1" dirty="0">
                <a:solidFill>
                  <a:schemeClr val="accent5">
                    <a:lumMod val="75000"/>
                  </a:schemeClr>
                </a:solidFill>
                <a:latin typeface="+mj-lt"/>
                <a:ea typeface="Calibri" panose="020F0502020204030204" pitchFamily="34" charset="0"/>
                <a:cs typeface="Latha" panose="020B0604020202020204" pitchFamily="34" charset="0"/>
              </a:rPr>
              <a:t>in which the entire class participates in one voice with the teacher modeling the utterance; </a:t>
            </a:r>
            <a:r>
              <a:rPr lang="en-US" sz="2800" b="1" dirty="0">
                <a:solidFill>
                  <a:srgbClr val="C00000"/>
                </a:solidFill>
                <a:latin typeface="+mj-lt"/>
                <a:ea typeface="Calibri" panose="020F0502020204030204" pitchFamily="34" charset="0"/>
                <a:cs typeface="Latha" panose="020B0604020202020204" pitchFamily="34" charset="0"/>
              </a:rPr>
              <a:t>chain drill </a:t>
            </a:r>
            <a:r>
              <a:rPr lang="en-US" sz="2800" b="1" dirty="0">
                <a:solidFill>
                  <a:schemeClr val="accent5">
                    <a:lumMod val="75000"/>
                  </a:schemeClr>
                </a:solidFill>
                <a:latin typeface="+mj-lt"/>
                <a:ea typeface="Calibri" panose="020F0502020204030204" pitchFamily="34" charset="0"/>
                <a:cs typeface="Latha" panose="020B0604020202020204" pitchFamily="34" charset="0"/>
              </a:rPr>
              <a:t>in which one student asks the question and another answers, and in this way the entire class participates as a chain; and </a:t>
            </a:r>
            <a:r>
              <a:rPr lang="en-US" sz="2800" b="1" dirty="0">
                <a:solidFill>
                  <a:srgbClr val="C00000"/>
                </a:solidFill>
                <a:latin typeface="+mj-lt"/>
                <a:ea typeface="Calibri" panose="020F0502020204030204" pitchFamily="34" charset="0"/>
                <a:cs typeface="Latha" panose="020B0604020202020204" pitchFamily="34" charset="0"/>
              </a:rPr>
              <a:t>individual drill </a:t>
            </a:r>
            <a:r>
              <a:rPr lang="en-US" sz="2800" b="1" dirty="0">
                <a:solidFill>
                  <a:schemeClr val="accent5">
                    <a:lumMod val="75000"/>
                  </a:schemeClr>
                </a:solidFill>
                <a:latin typeface="+mj-lt"/>
                <a:ea typeface="Calibri" panose="020F0502020204030204" pitchFamily="34" charset="0"/>
                <a:cs typeface="Latha" panose="020B0604020202020204" pitchFamily="34" charset="0"/>
              </a:rPr>
              <a:t>in which individual students are pointed out and asked to produce the utterance modeled by the teacher.</a:t>
            </a:r>
            <a:endParaRPr lang="en-US" sz="2800" b="1" dirty="0">
              <a:solidFill>
                <a:schemeClr val="accent5">
                  <a:lumMod val="75000"/>
                </a:schemeClr>
              </a:solidFill>
              <a:effectLst/>
              <a:latin typeface="+mj-lt"/>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260564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588783-E6F2-4957-8528-3B9F6922B518}"/>
              </a:ext>
            </a:extLst>
          </p:cNvPr>
          <p:cNvSpPr/>
          <p:nvPr/>
        </p:nvSpPr>
        <p:spPr>
          <a:xfrm>
            <a:off x="609600" y="304800"/>
            <a:ext cx="8534400" cy="4284186"/>
          </a:xfrm>
          <a:prstGeom prst="rect">
            <a:avLst/>
          </a:prstGeom>
        </p:spPr>
        <p:txBody>
          <a:bodyPr wrap="square">
            <a:spAutoFit/>
          </a:bodyPr>
          <a:lstStyle/>
          <a:p>
            <a:pPr>
              <a:lnSpc>
                <a:spcPct val="107000"/>
              </a:lnSpc>
            </a:pPr>
            <a:r>
              <a:rPr lang="en-US" sz="2400" b="1" dirty="0">
                <a:solidFill>
                  <a:srgbClr val="CC00FF"/>
                </a:solidFill>
                <a:latin typeface="Times New Roman" panose="02020603050405020304" pitchFamily="18" charset="0"/>
                <a:ea typeface="Calibri" panose="020F0502020204030204" pitchFamily="34" charset="0"/>
                <a:cs typeface="Latha" panose="020B0604020202020204" pitchFamily="34" charset="0"/>
              </a:rPr>
              <a:t>xiii. Eliciting long answers helps the student to compose his thoughts in English, search for appropriate words and structures and use them in the appropriate order. A question such as “Tell me about your work” results in a long answer. Questions on the previous lesson generally lead to long answers.</a:t>
            </a:r>
          </a:p>
          <a:p>
            <a:endParaRPr lang="en-US" sz="2400" b="1" dirty="0">
              <a:solidFill>
                <a:srgbClr val="C00000"/>
              </a:solidFill>
              <a:latin typeface="+mj-lt"/>
            </a:endParaRPr>
          </a:p>
          <a:p>
            <a:r>
              <a:rPr lang="en-US" sz="2400" b="1" dirty="0">
                <a:solidFill>
                  <a:srgbClr val="C00000"/>
                </a:solidFill>
                <a:latin typeface="+mj-lt"/>
              </a:rPr>
              <a:t>xiv. ELICITING</a:t>
            </a:r>
          </a:p>
          <a:p>
            <a:r>
              <a:rPr lang="en-US" sz="2400" b="1" dirty="0">
                <a:latin typeface="+mj-lt"/>
              </a:rPr>
              <a:t>	</a:t>
            </a:r>
            <a:r>
              <a:rPr lang="en-US" sz="2400" b="1" dirty="0">
                <a:solidFill>
                  <a:srgbClr val="339966"/>
                </a:solidFill>
                <a:latin typeface="+mj-lt"/>
              </a:rPr>
              <a:t>Eliciting is related to presentation of the lesson as well as asking questions. Eliciting is an important process which teachers must employ to get the class involved in what is going on in the class. </a:t>
            </a:r>
            <a:endParaRPr lang="en-US" sz="2400" b="1" dirty="0">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2997701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08BB56-F41C-40AD-8756-4D485844E9D2}"/>
              </a:ext>
            </a:extLst>
          </p:cNvPr>
          <p:cNvSpPr/>
          <p:nvPr/>
        </p:nvSpPr>
        <p:spPr>
          <a:xfrm>
            <a:off x="762000" y="533400"/>
            <a:ext cx="8382000" cy="4524315"/>
          </a:xfrm>
          <a:prstGeom prst="rect">
            <a:avLst/>
          </a:prstGeom>
        </p:spPr>
        <p:txBody>
          <a:bodyPr wrap="square">
            <a:spAutoFit/>
          </a:bodyPr>
          <a:lstStyle/>
          <a:p>
            <a:r>
              <a:rPr lang="en-US" sz="2800" b="1" dirty="0">
                <a:solidFill>
                  <a:srgbClr val="339966"/>
                </a:solidFill>
                <a:latin typeface="+mj-lt"/>
              </a:rPr>
              <a:t>For speaking practice eliciting is highly essential. It helps students to focus their attention, to think, and to use what they already know. It helps teachers to assess what the class already knew.</a:t>
            </a:r>
          </a:p>
          <a:p>
            <a:endParaRPr lang="en-US" sz="2800" b="1" dirty="0">
              <a:solidFill>
                <a:srgbClr val="339966"/>
              </a:solidFill>
              <a:latin typeface="+mj-lt"/>
            </a:endParaRPr>
          </a:p>
          <a:p>
            <a:r>
              <a:rPr lang="en-US" sz="2400" b="1" dirty="0">
                <a:solidFill>
                  <a:srgbClr val="9900FF"/>
                </a:solidFill>
                <a:latin typeface="+mj-lt"/>
              </a:rPr>
              <a:t>xv. DIRECTED DIALOGUES</a:t>
            </a:r>
          </a:p>
          <a:p>
            <a:r>
              <a:rPr lang="en-US" sz="2400" b="1" dirty="0">
                <a:solidFill>
                  <a:srgbClr val="9900FF"/>
                </a:solidFill>
                <a:latin typeface="+mj-lt"/>
              </a:rPr>
              <a:t>	In Directed Dialogues, the teacher asks a student to make a comment to, or ask a question of, another student (Bowen et al. 1985).</a:t>
            </a:r>
          </a:p>
          <a:p>
            <a:r>
              <a:rPr lang="en-US" sz="2400" b="1" dirty="0">
                <a:latin typeface="+mj-lt"/>
              </a:rPr>
              <a:t> </a:t>
            </a:r>
          </a:p>
          <a:p>
            <a:endParaRPr lang="en-US" sz="2800" b="1" dirty="0">
              <a:solidFill>
                <a:srgbClr val="339966"/>
              </a:solidFill>
              <a:latin typeface="+mj-lt"/>
            </a:endParaRPr>
          </a:p>
        </p:txBody>
      </p:sp>
    </p:spTree>
    <p:extLst>
      <p:ext uri="{BB962C8B-B14F-4D97-AF65-F5344CB8AC3E}">
        <p14:creationId xmlns:p14="http://schemas.microsoft.com/office/powerpoint/2010/main" val="263917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9DD68-3F12-4AE4-AE64-B80831E513FC}"/>
              </a:ext>
            </a:extLst>
          </p:cNvPr>
          <p:cNvSpPr/>
          <p:nvPr/>
        </p:nvSpPr>
        <p:spPr>
          <a:xfrm>
            <a:off x="1066800" y="762000"/>
            <a:ext cx="8077200" cy="4412618"/>
          </a:xfrm>
          <a:prstGeom prst="rect">
            <a:avLst/>
          </a:prstGeom>
        </p:spPr>
        <p:txBody>
          <a:bodyPr wrap="square">
            <a:spAutoFit/>
          </a:bodyPr>
          <a:lstStyle/>
          <a:p>
            <a:pPr>
              <a:lnSpc>
                <a:spcPct val="107000"/>
              </a:lnSpc>
            </a:pPr>
            <a:r>
              <a:rPr lang="en-US" sz="2400" b="1" dirty="0">
                <a:solidFill>
                  <a:schemeClr val="accent1"/>
                </a:solidFill>
                <a:latin typeface="+mj-lt"/>
                <a:ea typeface="Calibri" panose="020F0502020204030204" pitchFamily="34" charset="0"/>
                <a:cs typeface="Latha" panose="020B0604020202020204" pitchFamily="34" charset="0"/>
              </a:rPr>
              <a:t>xvi. ROLE PLAY</a:t>
            </a:r>
          </a:p>
          <a:p>
            <a:pPr>
              <a:lnSpc>
                <a:spcPct val="107000"/>
              </a:lnSpc>
            </a:pPr>
            <a:r>
              <a:rPr lang="en-US" sz="2400" b="1" dirty="0">
                <a:latin typeface="+mj-lt"/>
                <a:ea typeface="Calibri" panose="020F0502020204030204" pitchFamily="34" charset="0"/>
                <a:cs typeface="Latha" panose="020B0604020202020204" pitchFamily="34" charset="0"/>
              </a:rPr>
              <a:t>	</a:t>
            </a:r>
            <a:r>
              <a:rPr lang="en-US" sz="2400" b="1" dirty="0">
                <a:solidFill>
                  <a:schemeClr val="accent1"/>
                </a:solidFill>
                <a:latin typeface="+mj-lt"/>
                <a:ea typeface="Calibri" panose="020F0502020204030204" pitchFamily="34" charset="0"/>
                <a:cs typeface="Latha" panose="020B0604020202020204" pitchFamily="34" charset="0"/>
              </a:rPr>
              <a:t>Role play is perhaps the liveliest form to get the class involved in speaking. Role play brings situations from real life into the classroom. Students imagine and assume roles. They create a pretend situation, and they pretend to be some different persons.</a:t>
            </a:r>
          </a:p>
          <a:p>
            <a:pPr>
              <a:lnSpc>
                <a:spcPct val="107000"/>
              </a:lnSpc>
            </a:pPr>
            <a:endParaRPr lang="en-US" sz="2400" b="1" dirty="0">
              <a:solidFill>
                <a:schemeClr val="accent1"/>
              </a:solidFill>
              <a:effectLst/>
              <a:latin typeface="+mj-lt"/>
              <a:ea typeface="Calibri" panose="020F0502020204030204" pitchFamily="34" charset="0"/>
              <a:cs typeface="Latha" panose="020B0604020202020204" pitchFamily="34" charset="0"/>
            </a:endParaRPr>
          </a:p>
          <a:p>
            <a:pPr>
              <a:lnSpc>
                <a:spcPct val="107000"/>
              </a:lnSpc>
            </a:pPr>
            <a:r>
              <a:rPr lang="en-US" sz="2400" b="1" dirty="0">
                <a:solidFill>
                  <a:srgbClr val="0070C0"/>
                </a:solidFill>
                <a:latin typeface="+mj-lt"/>
              </a:rPr>
              <a:t>	They are asked to write sentences to dramatize a situation (</a:t>
            </a:r>
            <a:r>
              <a:rPr lang="en-US" sz="2400" b="1" dirty="0" err="1">
                <a:solidFill>
                  <a:srgbClr val="0070C0"/>
                </a:solidFill>
                <a:latin typeface="+mj-lt"/>
              </a:rPr>
              <a:t>Eg.</a:t>
            </a:r>
            <a:r>
              <a:rPr lang="en-US" sz="2400" b="1" dirty="0">
                <a:solidFill>
                  <a:srgbClr val="0070C0"/>
                </a:solidFill>
                <a:latin typeface="+mj-lt"/>
              </a:rPr>
              <a:t>) Policeman asking question &amp; a thief answering, Doctor &amp; patient, etc. </a:t>
            </a:r>
          </a:p>
          <a:p>
            <a:pPr>
              <a:lnSpc>
                <a:spcPct val="107000"/>
              </a:lnSpc>
            </a:pPr>
            <a:endParaRPr lang="en-US" sz="2400" b="1" dirty="0">
              <a:solidFill>
                <a:schemeClr val="accent1"/>
              </a:solidFill>
              <a:effectLst/>
              <a:latin typeface="+mj-lt"/>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369554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F74BC6-8754-498F-ACAB-7FD84C61E8B5}"/>
              </a:ext>
            </a:extLst>
          </p:cNvPr>
          <p:cNvSpPr/>
          <p:nvPr/>
        </p:nvSpPr>
        <p:spPr>
          <a:xfrm>
            <a:off x="685800" y="457200"/>
            <a:ext cx="8458200" cy="3622274"/>
          </a:xfrm>
          <a:prstGeom prst="rect">
            <a:avLst/>
          </a:prstGeom>
        </p:spPr>
        <p:txBody>
          <a:bodyPr wrap="square">
            <a:spAutoFit/>
          </a:bodyPr>
          <a:lstStyle/>
          <a:p>
            <a:pPr>
              <a:lnSpc>
                <a:spcPct val="107000"/>
              </a:lnSpc>
            </a:pPr>
            <a:r>
              <a:rPr lang="en-US" sz="2400" b="1" dirty="0">
                <a:solidFill>
                  <a:srgbClr val="0033CC"/>
                </a:solidFill>
                <a:latin typeface="+mj-lt"/>
                <a:ea typeface="Calibri" panose="020F0502020204030204" pitchFamily="34" charset="0"/>
                <a:cs typeface="Latha" panose="020B0604020202020204" pitchFamily="34" charset="0"/>
              </a:rPr>
              <a:t>xvii. USE OF ENGLISH IN REAL WORLD</a:t>
            </a:r>
          </a:p>
          <a:p>
            <a:pPr>
              <a:lnSpc>
                <a:spcPct val="107000"/>
              </a:lnSpc>
            </a:pPr>
            <a:r>
              <a:rPr lang="en-US" sz="2400" b="1" dirty="0">
                <a:latin typeface="+mj-lt"/>
                <a:ea typeface="Calibri" panose="020F0502020204030204" pitchFamily="34" charset="0"/>
                <a:cs typeface="Latha" panose="020B0604020202020204" pitchFamily="34" charset="0"/>
              </a:rPr>
              <a:t>	</a:t>
            </a:r>
            <a:r>
              <a:rPr lang="en-US" sz="2400" b="1" dirty="0">
                <a:solidFill>
                  <a:srgbClr val="009999"/>
                </a:solidFill>
                <a:latin typeface="+mj-lt"/>
                <a:ea typeface="Calibri" panose="020F0502020204030204" pitchFamily="34" charset="0"/>
                <a:cs typeface="Latha" panose="020B0604020202020204" pitchFamily="34" charset="0"/>
              </a:rPr>
              <a:t>While the role play gives practice in using English in situations similar to those outside the classroom, the situations are still controlled in some sense, because of the presence of the teacher and other prompts. </a:t>
            </a:r>
          </a:p>
          <a:p>
            <a:pPr>
              <a:lnSpc>
                <a:spcPct val="107000"/>
              </a:lnSpc>
            </a:pPr>
            <a:endParaRPr lang="en-US" sz="2400" b="1" dirty="0">
              <a:solidFill>
                <a:srgbClr val="009999"/>
              </a:solidFill>
              <a:latin typeface="+mj-lt"/>
              <a:ea typeface="Calibri" panose="020F0502020204030204" pitchFamily="34" charset="0"/>
              <a:cs typeface="Latha" panose="020B0604020202020204" pitchFamily="34" charset="0"/>
            </a:endParaRPr>
          </a:p>
          <a:p>
            <a:pPr>
              <a:lnSpc>
                <a:spcPct val="107000"/>
              </a:lnSpc>
            </a:pPr>
            <a:r>
              <a:rPr lang="en-US" sz="2400" b="1" dirty="0">
                <a:solidFill>
                  <a:srgbClr val="009999"/>
                </a:solidFill>
                <a:latin typeface="+mj-lt"/>
                <a:ea typeface="Calibri" panose="020F0502020204030204" pitchFamily="34" charset="0"/>
                <a:cs typeface="Latha" panose="020B0604020202020204" pitchFamily="34" charset="0"/>
              </a:rPr>
              <a:t>	On the other hand, use of English in the real world may offer features that are not captured in the classroom pretend situations.</a:t>
            </a:r>
            <a:endParaRPr lang="en-US" sz="2400" b="1" dirty="0">
              <a:solidFill>
                <a:srgbClr val="009999"/>
              </a:solidFill>
              <a:effectLst/>
              <a:latin typeface="+mj-lt"/>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146782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6BDC0E-EEF8-4CA9-A3B5-F8C5F0AC63E1}"/>
              </a:ext>
            </a:extLst>
          </p:cNvPr>
          <p:cNvSpPr/>
          <p:nvPr/>
        </p:nvSpPr>
        <p:spPr>
          <a:xfrm>
            <a:off x="609600" y="381000"/>
            <a:ext cx="10210800" cy="2092881"/>
          </a:xfrm>
          <a:prstGeom prst="rect">
            <a:avLst/>
          </a:prstGeom>
        </p:spPr>
        <p:txBody>
          <a:bodyPr wrap="square">
            <a:spAutoFit/>
          </a:bodyPr>
          <a:lstStyle/>
          <a:p>
            <a:r>
              <a:rPr lang="en-US" sz="2800" b="1" dirty="0">
                <a:solidFill>
                  <a:srgbClr val="0070C0"/>
                </a:solidFill>
                <a:latin typeface="+mj-lt"/>
              </a:rPr>
              <a:t>xviii. Read a short story, write some important parts of the story on the board. Ask them to enact it as a play. Separate the class into groups of 4 or 5 each – matching the number of characters in the story- A creative way to learn a language. </a:t>
            </a:r>
          </a:p>
          <a:p>
            <a:endParaRPr lang="en-US" dirty="0"/>
          </a:p>
        </p:txBody>
      </p:sp>
    </p:spTree>
    <p:extLst>
      <p:ext uri="{BB962C8B-B14F-4D97-AF65-F5344CB8AC3E}">
        <p14:creationId xmlns:p14="http://schemas.microsoft.com/office/powerpoint/2010/main" val="153551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64386E-B2A7-4BA8-A571-7068D202A868}"/>
              </a:ext>
            </a:extLst>
          </p:cNvPr>
          <p:cNvSpPr/>
          <p:nvPr/>
        </p:nvSpPr>
        <p:spPr>
          <a:xfrm>
            <a:off x="1219200" y="609600"/>
            <a:ext cx="8534400" cy="4154984"/>
          </a:xfrm>
          <a:prstGeom prst="rect">
            <a:avLst/>
          </a:prstGeom>
        </p:spPr>
        <p:txBody>
          <a:bodyPr wrap="square">
            <a:spAutoFit/>
          </a:bodyPr>
          <a:lstStyle/>
          <a:p>
            <a:r>
              <a:rPr lang="en-US" sz="2400" b="1" dirty="0">
                <a:solidFill>
                  <a:srgbClr val="CC0099"/>
                </a:solidFill>
                <a:latin typeface="+mj-lt"/>
              </a:rPr>
              <a:t>xix. We would urge that you choose your contexts in such a manner that what you have chosen would be familiar to your students and would be appropriate to their level of competence in English. </a:t>
            </a:r>
          </a:p>
          <a:p>
            <a:endParaRPr lang="en-US" sz="2400" b="1" dirty="0">
              <a:solidFill>
                <a:srgbClr val="CC0099"/>
              </a:solidFill>
              <a:latin typeface="+mj-lt"/>
            </a:endParaRPr>
          </a:p>
          <a:p>
            <a:r>
              <a:rPr lang="en-US" sz="2400" b="1" dirty="0">
                <a:solidFill>
                  <a:srgbClr val="6600CC"/>
                </a:solidFill>
                <a:latin typeface="+mj-lt"/>
              </a:rPr>
              <a:t>You can find suitable contexts within India itself in which the use of English would lead to an appropriate diction and structure in English. Please prefer these contexts first. </a:t>
            </a:r>
          </a:p>
          <a:p>
            <a:endParaRPr lang="en-US" sz="2400" b="1" dirty="0">
              <a:solidFill>
                <a:srgbClr val="CC0099"/>
              </a:solidFill>
              <a:latin typeface="+mj-lt"/>
            </a:endParaRPr>
          </a:p>
          <a:p>
            <a:r>
              <a:rPr lang="en-US" sz="2400" b="1" dirty="0" err="1">
                <a:solidFill>
                  <a:srgbClr val="008080"/>
                </a:solidFill>
                <a:latin typeface="+mj-lt"/>
              </a:rPr>
              <a:t>Eg.</a:t>
            </a:r>
            <a:r>
              <a:rPr lang="en-US" sz="2400" b="1" dirty="0">
                <a:solidFill>
                  <a:srgbClr val="008080"/>
                </a:solidFill>
                <a:latin typeface="+mj-lt"/>
              </a:rPr>
              <a:t> Choose a news item from an Indian (English) Newspaper &amp; ask them to read, </a:t>
            </a:r>
            <a:r>
              <a:rPr lang="en-US" sz="2400" b="1" dirty="0" err="1">
                <a:solidFill>
                  <a:srgbClr val="008080"/>
                </a:solidFill>
                <a:latin typeface="+mj-lt"/>
              </a:rPr>
              <a:t>analyse</a:t>
            </a:r>
            <a:r>
              <a:rPr lang="en-US" sz="2400" b="1" dirty="0">
                <a:solidFill>
                  <a:srgbClr val="008080"/>
                </a:solidFill>
                <a:latin typeface="+mj-lt"/>
              </a:rPr>
              <a:t>, ask question &amp; even debate.</a:t>
            </a:r>
          </a:p>
        </p:txBody>
      </p:sp>
    </p:spTree>
    <p:extLst>
      <p:ext uri="{BB962C8B-B14F-4D97-AF65-F5344CB8AC3E}">
        <p14:creationId xmlns:p14="http://schemas.microsoft.com/office/powerpoint/2010/main" val="148798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685800"/>
            <a:ext cx="9296400" cy="4191000"/>
          </a:xfrm>
        </p:spPr>
        <p:txBody>
          <a:bodyPr/>
          <a:lstStyle/>
          <a:p>
            <a:r>
              <a:rPr lang="en-US" sz="3600" b="1" dirty="0" err="1">
                <a:solidFill>
                  <a:srgbClr val="0070C0"/>
                </a:solidFill>
                <a:latin typeface="+mj-lt"/>
              </a:rPr>
              <a:t>i</a:t>
            </a:r>
            <a:r>
              <a:rPr lang="en-US" sz="3600" b="1" dirty="0">
                <a:solidFill>
                  <a:srgbClr val="0070C0"/>
                </a:solidFill>
                <a:latin typeface="+mj-lt"/>
              </a:rPr>
              <a:t>. A component of speaking skill.</a:t>
            </a:r>
          </a:p>
          <a:p>
            <a:r>
              <a:rPr lang="en-US" sz="3600" b="1" dirty="0">
                <a:solidFill>
                  <a:srgbClr val="C00000"/>
                </a:solidFill>
                <a:latin typeface="+mj-lt"/>
              </a:rPr>
              <a:t>ii. An essential tool for communication. </a:t>
            </a:r>
          </a:p>
          <a:p>
            <a:r>
              <a:rPr lang="en-US" sz="3600" b="1" dirty="0">
                <a:solidFill>
                  <a:srgbClr val="00B050"/>
                </a:solidFill>
                <a:latin typeface="+mj-lt"/>
              </a:rPr>
              <a:t>iii. Perfect or elegant pronunciation may not be our goal.</a:t>
            </a:r>
          </a:p>
          <a:p>
            <a:r>
              <a:rPr lang="en-US" sz="3600" b="1" dirty="0">
                <a:solidFill>
                  <a:srgbClr val="6600CC"/>
                </a:solidFill>
                <a:latin typeface="+mj-lt"/>
              </a:rPr>
              <a:t>iv. Native-like pronunciation also may not be our goal.</a:t>
            </a:r>
          </a:p>
          <a:p>
            <a:endParaRPr lang="en-US" dirty="0"/>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1335A8-32F5-4BB6-BE3E-F967FD720F1D}"/>
              </a:ext>
            </a:extLst>
          </p:cNvPr>
          <p:cNvSpPr/>
          <p:nvPr/>
        </p:nvSpPr>
        <p:spPr>
          <a:xfrm>
            <a:off x="1143000" y="762000"/>
            <a:ext cx="8001000" cy="2443939"/>
          </a:xfrm>
          <a:prstGeom prst="rect">
            <a:avLst/>
          </a:prstGeom>
        </p:spPr>
        <p:txBody>
          <a:bodyPr wrap="square">
            <a:spAutoFit/>
          </a:bodyPr>
          <a:lstStyle/>
          <a:p>
            <a:pPr>
              <a:lnSpc>
                <a:spcPct val="107000"/>
              </a:lnSpc>
            </a:pPr>
            <a:r>
              <a:rPr lang="en-US" sz="2400" b="1" dirty="0">
                <a:solidFill>
                  <a:srgbClr val="6600CC"/>
                </a:solidFill>
                <a:latin typeface="Times New Roman" panose="02020603050405020304" pitchFamily="18" charset="0"/>
                <a:ea typeface="Calibri" panose="020F0502020204030204" pitchFamily="34" charset="0"/>
                <a:cs typeface="Latha" panose="020B0604020202020204" pitchFamily="34" charset="0"/>
              </a:rPr>
              <a:t>xx. English plays a very crucial and important role in India in all walks of life. So, the Indian teachers of English should identify situations that are relevant to life in India relating to a variety of professions where English is ordinarily used. And use these situations to develop communicative competence in their students.</a:t>
            </a:r>
            <a:endParaRPr lang="en-US" sz="2400" b="1" dirty="0">
              <a:solidFill>
                <a:srgbClr val="6600CC"/>
              </a:solidFill>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230965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502C0E-8E38-48F0-9E9D-33AEC9FBEC0F}"/>
              </a:ext>
            </a:extLst>
          </p:cNvPr>
          <p:cNvSpPr/>
          <p:nvPr/>
        </p:nvSpPr>
        <p:spPr>
          <a:xfrm>
            <a:off x="533400" y="381000"/>
            <a:ext cx="9067800" cy="3234283"/>
          </a:xfrm>
          <a:prstGeom prst="rect">
            <a:avLst/>
          </a:prstGeom>
        </p:spPr>
        <p:txBody>
          <a:bodyPr wrap="square">
            <a:spAutoFit/>
          </a:bodyPr>
          <a:lstStyle/>
          <a:p>
            <a:pPr>
              <a:lnSpc>
                <a:spcPct val="107000"/>
              </a:lnSpc>
            </a:pPr>
            <a:r>
              <a:rPr lang="en-US" sz="2400" b="1" dirty="0">
                <a:solidFill>
                  <a:srgbClr val="0033CC"/>
                </a:solidFill>
                <a:latin typeface="Times New Roman" panose="02020603050405020304" pitchFamily="18" charset="0"/>
                <a:ea typeface="Calibri" panose="020F0502020204030204" pitchFamily="34" charset="0"/>
                <a:cs typeface="Latha" panose="020B0604020202020204" pitchFamily="34" charset="0"/>
              </a:rPr>
              <a:t>xxi. Translation is another helpful device to encourage students to speak in English. </a:t>
            </a:r>
          </a:p>
          <a:p>
            <a:pPr>
              <a:lnSpc>
                <a:spcPct val="107000"/>
              </a:lnSpc>
            </a:pPr>
            <a:r>
              <a:rPr lang="en-US" sz="2400" b="1" dirty="0">
                <a:solidFill>
                  <a:srgbClr val="0033CC"/>
                </a:solidFill>
                <a:latin typeface="Times New Roman" panose="02020603050405020304" pitchFamily="18" charset="0"/>
                <a:ea typeface="Calibri" panose="020F0502020204030204" pitchFamily="34" charset="0"/>
                <a:cs typeface="Latha" panose="020B0604020202020204" pitchFamily="34" charset="0"/>
              </a:rPr>
              <a:t>The students may be given some sentences in their own native language and asked to translate them and use these to answer or ask questions. </a:t>
            </a:r>
          </a:p>
          <a:p>
            <a:pPr>
              <a:lnSpc>
                <a:spcPct val="107000"/>
              </a:lnSpc>
            </a:pPr>
            <a:endParaRPr lang="en-US" sz="2400" b="1" dirty="0">
              <a:solidFill>
                <a:srgbClr val="0033CC"/>
              </a:solidFill>
              <a:latin typeface="Times New Roman" panose="02020603050405020304" pitchFamily="18" charset="0"/>
              <a:ea typeface="Calibri" panose="020F0502020204030204" pitchFamily="34" charset="0"/>
              <a:cs typeface="Latha" panose="020B0604020202020204" pitchFamily="34" charset="0"/>
            </a:endParaRPr>
          </a:p>
          <a:p>
            <a:pPr>
              <a:lnSpc>
                <a:spcPct val="107000"/>
              </a:lnSpc>
            </a:pPr>
            <a:r>
              <a:rPr lang="en-US" sz="2400" b="1" dirty="0">
                <a:solidFill>
                  <a:srgbClr val="0033CC"/>
                </a:solidFill>
                <a:latin typeface="Times New Roman" panose="02020603050405020304" pitchFamily="18" charset="0"/>
                <a:ea typeface="Calibri" panose="020F0502020204030204" pitchFamily="34" charset="0"/>
                <a:cs typeface="Latha" panose="020B0604020202020204" pitchFamily="34" charset="0"/>
              </a:rPr>
              <a:t>There are several other ways of using translation as a tool to develop speaking skill.</a:t>
            </a:r>
            <a:endParaRPr lang="en-US" sz="2400" b="1" dirty="0">
              <a:solidFill>
                <a:srgbClr val="0033CC"/>
              </a:solidFill>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323831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1C7D70-B372-4FC1-9A46-799759BCC830}"/>
              </a:ext>
            </a:extLst>
          </p:cNvPr>
          <p:cNvSpPr/>
          <p:nvPr/>
        </p:nvSpPr>
        <p:spPr>
          <a:xfrm>
            <a:off x="457200" y="533400"/>
            <a:ext cx="9753600" cy="4419800"/>
          </a:xfrm>
          <a:prstGeom prst="rect">
            <a:avLst/>
          </a:prstGeom>
        </p:spPr>
        <p:txBody>
          <a:bodyPr wrap="square">
            <a:spAutoFit/>
          </a:bodyPr>
          <a:lstStyle/>
          <a:p>
            <a:pPr>
              <a:lnSpc>
                <a:spcPct val="107000"/>
              </a:lnSpc>
            </a:pPr>
            <a:r>
              <a:rPr lang="en-US" sz="2400" b="1" dirty="0">
                <a:solidFill>
                  <a:srgbClr val="0033CC"/>
                </a:solidFill>
                <a:latin typeface="Times New Roman" panose="02020603050405020304" pitchFamily="18" charset="0"/>
                <a:ea typeface="Calibri" panose="020F0502020204030204" pitchFamily="34" charset="0"/>
                <a:cs typeface="Latha" panose="020B0604020202020204" pitchFamily="34" charset="0"/>
              </a:rPr>
              <a:t>xxii. Survival English is basic English which one needs to use to get around places and meet some necessities of life in a native English environment. For example, one needs to know how to flag down a taxi and to tell the taxi driver where to take him or her. One needs to know how to get to the Underground station and to reach places in London. </a:t>
            </a:r>
          </a:p>
          <a:p>
            <a:pPr>
              <a:lnSpc>
                <a:spcPct val="107000"/>
              </a:lnSpc>
            </a:pPr>
            <a:endParaRPr lang="en-US" sz="2400" b="1" dirty="0">
              <a:latin typeface="Times New Roman" panose="02020603050405020304" pitchFamily="18" charset="0"/>
              <a:ea typeface="Calibri" panose="020F0502020204030204" pitchFamily="34" charset="0"/>
              <a:cs typeface="Latha" panose="020B0604020202020204" pitchFamily="34" charset="0"/>
            </a:endParaRPr>
          </a:p>
          <a:p>
            <a:pPr>
              <a:lnSpc>
                <a:spcPct val="107000"/>
              </a:lnSpc>
            </a:pPr>
            <a:r>
              <a:rPr lang="en-US" sz="2400" b="1" dirty="0">
                <a:solidFill>
                  <a:srgbClr val="339966"/>
                </a:solidFill>
                <a:latin typeface="Times New Roman" panose="02020603050405020304" pitchFamily="18" charset="0"/>
                <a:ea typeface="Calibri" panose="020F0502020204030204" pitchFamily="34" charset="0"/>
                <a:cs typeface="Latha" panose="020B0604020202020204" pitchFamily="34" charset="0"/>
              </a:rPr>
              <a:t>While in parts of North India, if you do not know Hindi, you will be using some form of survival English!</a:t>
            </a:r>
          </a:p>
          <a:p>
            <a:pPr>
              <a:lnSpc>
                <a:spcPct val="107000"/>
              </a:lnSpc>
            </a:pPr>
            <a:endParaRPr lang="en-US" sz="2400" b="1" dirty="0">
              <a:latin typeface="Times New Roman" panose="02020603050405020304" pitchFamily="18" charset="0"/>
              <a:ea typeface="Calibri" panose="020F0502020204030204" pitchFamily="34" charset="0"/>
              <a:cs typeface="Latha" panose="020B0604020202020204" pitchFamily="34" charset="0"/>
            </a:endParaRPr>
          </a:p>
          <a:p>
            <a:pPr>
              <a:lnSpc>
                <a:spcPct val="107000"/>
              </a:lnSpc>
            </a:pPr>
            <a:r>
              <a:rPr lang="en-US" sz="2400" b="1" dirty="0">
                <a:solidFill>
                  <a:srgbClr val="CC0099"/>
                </a:solidFill>
                <a:latin typeface="Times New Roman" panose="02020603050405020304" pitchFamily="18" charset="0"/>
                <a:ea typeface="Calibri" panose="020F0502020204030204" pitchFamily="34" charset="0"/>
                <a:cs typeface="Latha" panose="020B0604020202020204" pitchFamily="34" charset="0"/>
              </a:rPr>
              <a:t>This kind of English focuses on the needs and problems of the student in his or her immediate environment.</a:t>
            </a:r>
            <a:endParaRPr lang="en-US" sz="2400" b="1" dirty="0">
              <a:solidFill>
                <a:srgbClr val="CC0099"/>
              </a:solidFill>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277487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D3F7A8-C7D4-421D-9572-2D943FF0A3EC}"/>
              </a:ext>
            </a:extLst>
          </p:cNvPr>
          <p:cNvSpPr/>
          <p:nvPr/>
        </p:nvSpPr>
        <p:spPr>
          <a:xfrm>
            <a:off x="2438400" y="1219200"/>
            <a:ext cx="6705600" cy="863250"/>
          </a:xfrm>
          <a:prstGeom prst="rect">
            <a:avLst/>
          </a:prstGeom>
        </p:spPr>
        <p:txBody>
          <a:bodyPr wrap="square">
            <a:spAutoFit/>
          </a:bodyPr>
          <a:lstStyle/>
          <a:p>
            <a:pPr>
              <a:lnSpc>
                <a:spcPct val="107000"/>
              </a:lnSpc>
            </a:pPr>
            <a:r>
              <a:rPr lang="en-US" sz="2400" b="1" dirty="0">
                <a:solidFill>
                  <a:srgbClr val="CC0099"/>
                </a:solidFill>
                <a:latin typeface="Times New Roman" panose="02020603050405020304" pitchFamily="18" charset="0"/>
                <a:ea typeface="Calibri" panose="020F0502020204030204" pitchFamily="34" charset="0"/>
                <a:cs typeface="Latha" panose="020B0604020202020204" pitchFamily="34" charset="0"/>
              </a:rPr>
              <a:t>xxiii. Survival English should not be taught separately as an end in an English class in India.</a:t>
            </a:r>
            <a:endParaRPr lang="en-US" sz="2400" b="1" dirty="0">
              <a:solidFill>
                <a:srgbClr val="CC0099"/>
              </a:solidFill>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8489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E05FAA-7A0A-4B7B-95D8-EC915214EC01}"/>
              </a:ext>
            </a:extLst>
          </p:cNvPr>
          <p:cNvSpPr/>
          <p:nvPr/>
        </p:nvSpPr>
        <p:spPr>
          <a:xfrm>
            <a:off x="990600" y="304800"/>
            <a:ext cx="8915400" cy="3234283"/>
          </a:xfrm>
          <a:prstGeom prst="rect">
            <a:avLst/>
          </a:prstGeom>
        </p:spPr>
        <p:txBody>
          <a:bodyPr wrap="square">
            <a:spAutoFit/>
          </a:bodyPr>
          <a:lstStyle/>
          <a:p>
            <a:pPr>
              <a:lnSpc>
                <a:spcPct val="107000"/>
              </a:lnSpc>
            </a:pPr>
            <a:r>
              <a:rPr lang="en-US" sz="2400" b="1" dirty="0">
                <a:solidFill>
                  <a:srgbClr val="6600CC"/>
                </a:solidFill>
                <a:latin typeface="Times New Roman" panose="02020603050405020304" pitchFamily="18" charset="0"/>
                <a:ea typeface="Calibri" panose="020F0502020204030204" pitchFamily="34" charset="0"/>
                <a:cs typeface="Latha" panose="020B0604020202020204" pitchFamily="34" charset="0"/>
              </a:rPr>
              <a:t>xxiv. Asking students to Present Oral Reports for some minutes in front of the class on a given topic will help the students to edit their speech beforehand to make it suitable for their audience.</a:t>
            </a:r>
          </a:p>
          <a:p>
            <a:pPr>
              <a:lnSpc>
                <a:spcPct val="107000"/>
              </a:lnSpc>
            </a:pPr>
            <a:endParaRPr lang="en-US" sz="2400" b="1" dirty="0">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latin typeface="Times New Roman" panose="02020603050405020304" pitchFamily="18" charset="0"/>
                <a:ea typeface="Calibri" panose="020F0502020204030204" pitchFamily="34" charset="0"/>
                <a:cs typeface="Latha" panose="020B0604020202020204" pitchFamily="34" charset="0"/>
              </a:rPr>
              <a:t>	</a:t>
            </a:r>
            <a:r>
              <a:rPr lang="en-US" sz="2400" b="1" dirty="0">
                <a:solidFill>
                  <a:srgbClr val="339966"/>
                </a:solidFill>
                <a:latin typeface="Times New Roman" panose="02020603050405020304" pitchFamily="18" charset="0"/>
                <a:ea typeface="Calibri" panose="020F0502020204030204" pitchFamily="34" charset="0"/>
                <a:cs typeface="Latha" panose="020B0604020202020204" pitchFamily="34" charset="0"/>
              </a:rPr>
              <a:t>Life history and testimony of the student is a good topic for the purpose. He or she will focus upon their birth, family, childhood, school, work specialization, marriage, travel, present activities, and plans, etc.</a:t>
            </a:r>
            <a:endParaRPr lang="en-US" sz="2400" b="1" dirty="0">
              <a:solidFill>
                <a:srgbClr val="339966"/>
              </a:solidFill>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3162651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1926A6-76C5-4E0B-98E7-1C63B1733F5B}"/>
              </a:ext>
            </a:extLst>
          </p:cNvPr>
          <p:cNvSpPr/>
          <p:nvPr/>
        </p:nvSpPr>
        <p:spPr>
          <a:xfrm>
            <a:off x="533400" y="304800"/>
            <a:ext cx="10287000" cy="3234283"/>
          </a:xfrm>
          <a:prstGeom prst="rect">
            <a:avLst/>
          </a:prstGeom>
        </p:spPr>
        <p:txBody>
          <a:bodyPr wrap="square">
            <a:spAutoFit/>
          </a:bodyPr>
          <a:lstStyle/>
          <a:p>
            <a:pPr>
              <a:lnSpc>
                <a:spcPct val="107000"/>
              </a:lnSpc>
            </a:pPr>
            <a:r>
              <a:rPr lang="en-US" sz="2400" b="1" dirty="0">
                <a:solidFill>
                  <a:schemeClr val="accent1"/>
                </a:solidFill>
                <a:latin typeface="Times New Roman" panose="02020603050405020304" pitchFamily="18" charset="0"/>
                <a:ea typeface="Calibri" panose="020F0502020204030204" pitchFamily="34" charset="0"/>
                <a:cs typeface="Latha" panose="020B0604020202020204" pitchFamily="34" charset="0"/>
              </a:rPr>
              <a:t>xxv. Oral reports, telling anecdotes, or jokes are some of the activities you should incorporate in every class. </a:t>
            </a:r>
          </a:p>
          <a:p>
            <a:pPr>
              <a:lnSpc>
                <a:spcPct val="107000"/>
              </a:lnSpc>
            </a:pPr>
            <a:endParaRPr lang="en-US" sz="2400" b="1" dirty="0">
              <a:solidFill>
                <a:schemeClr val="accent1"/>
              </a:solidFill>
              <a:latin typeface="Times New Roman" panose="02020603050405020304" pitchFamily="18" charset="0"/>
              <a:ea typeface="Calibri" panose="020F0502020204030204" pitchFamily="34" charset="0"/>
              <a:cs typeface="Latha" panose="020B0604020202020204" pitchFamily="34" charset="0"/>
            </a:endParaRPr>
          </a:p>
          <a:p>
            <a:pPr>
              <a:lnSpc>
                <a:spcPct val="107000"/>
              </a:lnSpc>
            </a:pPr>
            <a:r>
              <a:rPr lang="en-US" sz="2400" b="1" dirty="0">
                <a:solidFill>
                  <a:schemeClr val="accent1"/>
                </a:solidFill>
                <a:latin typeface="Times New Roman" panose="02020603050405020304" pitchFamily="18" charset="0"/>
                <a:ea typeface="Calibri" panose="020F0502020204030204" pitchFamily="34" charset="0"/>
                <a:cs typeface="Latha" panose="020B0604020202020204" pitchFamily="34" charset="0"/>
              </a:rPr>
              <a:t>The ability to talk about an incident, tell an anecdote, joke, etc., is a valuable social skill. </a:t>
            </a:r>
          </a:p>
          <a:p>
            <a:pPr>
              <a:lnSpc>
                <a:spcPct val="107000"/>
              </a:lnSpc>
            </a:pPr>
            <a:endParaRPr lang="en-US" sz="2400" b="1" dirty="0">
              <a:solidFill>
                <a:schemeClr val="accent1"/>
              </a:solidFill>
              <a:latin typeface="Times New Roman" panose="02020603050405020304" pitchFamily="18" charset="0"/>
              <a:ea typeface="Calibri" panose="020F0502020204030204" pitchFamily="34" charset="0"/>
              <a:cs typeface="Latha" panose="020B0604020202020204" pitchFamily="34" charset="0"/>
            </a:endParaRPr>
          </a:p>
          <a:p>
            <a:pPr>
              <a:lnSpc>
                <a:spcPct val="107000"/>
              </a:lnSpc>
            </a:pPr>
            <a:r>
              <a:rPr lang="en-US" sz="2400" b="1" dirty="0">
                <a:solidFill>
                  <a:schemeClr val="accent1"/>
                </a:solidFill>
                <a:latin typeface="Times New Roman" panose="02020603050405020304" pitchFamily="18" charset="0"/>
                <a:ea typeface="Calibri" panose="020F0502020204030204" pitchFamily="34" charset="0"/>
                <a:cs typeface="Latha" panose="020B0604020202020204" pitchFamily="34" charset="0"/>
              </a:rPr>
              <a:t>Presentation should always be followed by a question-answer session in which the class will raise questions and the presenter will answer.</a:t>
            </a:r>
            <a:endParaRPr lang="en-US" sz="2400" b="1" dirty="0">
              <a:solidFill>
                <a:schemeClr val="accent1"/>
              </a:solidFill>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37489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029707-0DC4-44E1-9ADA-60FA4B57CD1A}"/>
              </a:ext>
            </a:extLst>
          </p:cNvPr>
          <p:cNvSpPr/>
          <p:nvPr/>
        </p:nvSpPr>
        <p:spPr>
          <a:xfrm>
            <a:off x="685800" y="533400"/>
            <a:ext cx="10210800" cy="2839111"/>
          </a:xfrm>
          <a:prstGeom prst="rect">
            <a:avLst/>
          </a:prstGeom>
        </p:spPr>
        <p:txBody>
          <a:bodyPr wrap="square">
            <a:spAutoFit/>
          </a:bodyPr>
          <a:lstStyle/>
          <a:p>
            <a:pPr>
              <a:lnSpc>
                <a:spcPct val="107000"/>
              </a:lnSpc>
            </a:pPr>
            <a:r>
              <a:rPr lang="en-US" sz="2400" b="1" dirty="0">
                <a:solidFill>
                  <a:srgbClr val="CC00FF"/>
                </a:solidFill>
                <a:latin typeface="Times New Roman" panose="02020603050405020304" pitchFamily="18" charset="0"/>
                <a:ea typeface="Calibri" panose="020F0502020204030204" pitchFamily="34" charset="0"/>
                <a:cs typeface="Latha" panose="020B0604020202020204" pitchFamily="34" charset="0"/>
              </a:rPr>
              <a:t>xxvi. Combine speaking practice with other skills. </a:t>
            </a:r>
          </a:p>
          <a:p>
            <a:pPr>
              <a:lnSpc>
                <a:spcPct val="107000"/>
              </a:lnSpc>
            </a:pPr>
            <a:endParaRPr lang="en-US" sz="2400" b="1" dirty="0">
              <a:solidFill>
                <a:srgbClr val="CC00FF"/>
              </a:solidFill>
              <a:latin typeface="Times New Roman" panose="02020603050405020304" pitchFamily="18" charset="0"/>
              <a:ea typeface="Calibri" panose="020F0502020204030204" pitchFamily="34" charset="0"/>
              <a:cs typeface="Latha" panose="020B0604020202020204" pitchFamily="34" charset="0"/>
            </a:endParaRPr>
          </a:p>
          <a:p>
            <a:pPr>
              <a:lnSpc>
                <a:spcPct val="107000"/>
              </a:lnSpc>
            </a:pPr>
            <a:r>
              <a:rPr lang="en-US" sz="2400" b="1" dirty="0">
                <a:solidFill>
                  <a:srgbClr val="CC00FF"/>
                </a:solidFill>
                <a:latin typeface="Times New Roman" panose="02020603050405020304" pitchFamily="18" charset="0"/>
                <a:ea typeface="Calibri" panose="020F0502020204030204" pitchFamily="34" charset="0"/>
                <a:cs typeface="Latha" panose="020B0604020202020204" pitchFamily="34" charset="0"/>
              </a:rPr>
              <a:t>What is taught for the development of one language skill could be used for the development of other language skills. </a:t>
            </a:r>
          </a:p>
          <a:p>
            <a:pPr>
              <a:lnSpc>
                <a:spcPct val="107000"/>
              </a:lnSpc>
            </a:pPr>
            <a:endParaRPr lang="en-US" sz="2400" b="1" dirty="0">
              <a:solidFill>
                <a:srgbClr val="CC00FF"/>
              </a:solidFill>
              <a:latin typeface="Times New Roman" panose="02020603050405020304" pitchFamily="18" charset="0"/>
              <a:ea typeface="Calibri" panose="020F0502020204030204" pitchFamily="34" charset="0"/>
              <a:cs typeface="Latha" panose="020B0604020202020204" pitchFamily="34" charset="0"/>
            </a:endParaRPr>
          </a:p>
          <a:p>
            <a:pPr>
              <a:lnSpc>
                <a:spcPct val="107000"/>
              </a:lnSpc>
            </a:pPr>
            <a:r>
              <a:rPr lang="en-US" sz="2400" b="1" dirty="0">
                <a:solidFill>
                  <a:srgbClr val="CC00FF"/>
                </a:solidFill>
                <a:latin typeface="Times New Roman" panose="02020603050405020304" pitchFamily="18" charset="0"/>
                <a:ea typeface="Calibri" panose="020F0502020204030204" pitchFamily="34" charset="0"/>
                <a:cs typeface="Latha" panose="020B0604020202020204" pitchFamily="34" charset="0"/>
              </a:rPr>
              <a:t>Repetition of the familiar material in another mode will help students in quickly mastering the related skill.</a:t>
            </a:r>
            <a:endParaRPr lang="en-US" sz="2400" b="1" dirty="0">
              <a:solidFill>
                <a:srgbClr val="CC00FF"/>
              </a:solidFill>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160808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3. Listening Skills</a:t>
            </a:r>
          </a:p>
        </p:txBody>
      </p:sp>
      <p:sp>
        <p:nvSpPr>
          <p:cNvPr id="3" name="Text Placeholder 2"/>
          <p:cNvSpPr>
            <a:spLocks noGrp="1"/>
          </p:cNvSpPr>
          <p:nvPr>
            <p:ph type="body" idx="1"/>
          </p:nvPr>
        </p:nvSpPr>
        <p:spPr/>
        <p:txBody>
          <a:bodyPr>
            <a:normAutofit/>
          </a:bodyPr>
          <a:lstStyle/>
          <a:p>
            <a:r>
              <a:rPr lang="en-US" sz="3600" b="1" dirty="0">
                <a:solidFill>
                  <a:srgbClr val="6600CC"/>
                </a:solidFill>
              </a:rPr>
              <a:t>Some Issues</a:t>
            </a:r>
          </a:p>
        </p:txBody>
      </p:sp>
    </p:spTree>
    <p:extLst>
      <p:ext uri="{BB962C8B-B14F-4D97-AF65-F5344CB8AC3E}">
        <p14:creationId xmlns:p14="http://schemas.microsoft.com/office/powerpoint/2010/main" val="248162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88BAAB-0313-47AE-B802-BE35467C2BF2}"/>
              </a:ext>
            </a:extLst>
          </p:cNvPr>
          <p:cNvSpPr/>
          <p:nvPr/>
        </p:nvSpPr>
        <p:spPr>
          <a:xfrm>
            <a:off x="381000" y="381001"/>
            <a:ext cx="8763000" cy="4026552"/>
          </a:xfrm>
          <a:prstGeom prst="rect">
            <a:avLst/>
          </a:prstGeom>
        </p:spPr>
        <p:txBody>
          <a:bodyPr wrap="square">
            <a:spAutoFit/>
          </a:bodyPr>
          <a:lstStyle/>
          <a:p>
            <a:pPr>
              <a:lnSpc>
                <a:spcPct val="107000"/>
              </a:lnSpc>
            </a:pPr>
            <a:r>
              <a:rPr lang="en-US" sz="2400" b="1" dirty="0">
                <a:solidFill>
                  <a:srgbClr val="6600CC"/>
                </a:solidFill>
                <a:latin typeface="Times New Roman" panose="02020603050405020304" pitchFamily="18" charset="0"/>
                <a:ea typeface="Calibri" panose="020F0502020204030204" pitchFamily="34" charset="0"/>
                <a:cs typeface="Latha" panose="020B0604020202020204" pitchFamily="34" charset="0"/>
              </a:rPr>
              <a:t>i. Listening. Listening in English is attending to and interpreting oral English. Listening is necessary to develop the speaking skill.</a:t>
            </a:r>
            <a:endParaRPr lang="en-US" sz="2400" b="1" dirty="0">
              <a:solidFill>
                <a:srgbClr val="6600CC"/>
              </a:solidFill>
              <a:latin typeface="Calibri" panose="020F0502020204030204" pitchFamily="34" charset="0"/>
              <a:ea typeface="Calibri" panose="020F0502020204030204" pitchFamily="34" charset="0"/>
              <a:cs typeface="Latha" panose="020B0604020202020204" pitchFamily="34" charset="0"/>
            </a:endParaRPr>
          </a:p>
          <a:p>
            <a:pPr>
              <a:lnSpc>
                <a:spcPct val="107000"/>
              </a:lnSpc>
            </a:pPr>
            <a:endParaRPr lang="en-US" sz="2400" b="1" dirty="0">
              <a:latin typeface="+mj-lt"/>
            </a:endParaRPr>
          </a:p>
          <a:p>
            <a:pPr>
              <a:lnSpc>
                <a:spcPct val="107000"/>
              </a:lnSpc>
            </a:pPr>
            <a:r>
              <a:rPr lang="en-US" sz="2400" b="1" dirty="0">
                <a:solidFill>
                  <a:srgbClr val="CC0099"/>
                </a:solidFill>
                <a:latin typeface="+mj-lt"/>
              </a:rPr>
              <a:t>ii. There are three approaches to listening: </a:t>
            </a:r>
          </a:p>
          <a:p>
            <a:pPr>
              <a:lnSpc>
                <a:spcPct val="107000"/>
              </a:lnSpc>
            </a:pPr>
            <a:r>
              <a:rPr lang="en-US" sz="2400" b="1" dirty="0">
                <a:solidFill>
                  <a:srgbClr val="FF0000"/>
                </a:solidFill>
                <a:latin typeface="+mj-lt"/>
              </a:rPr>
              <a:t>interactive</a:t>
            </a:r>
            <a:r>
              <a:rPr lang="en-US" sz="2400" b="1" dirty="0">
                <a:solidFill>
                  <a:srgbClr val="CC0099"/>
                </a:solidFill>
                <a:latin typeface="+mj-lt"/>
              </a:rPr>
              <a:t> (listening to a message and doing something as a consequence) and </a:t>
            </a:r>
            <a:r>
              <a:rPr lang="en-US" sz="2400" b="1" dirty="0">
                <a:solidFill>
                  <a:srgbClr val="FF0000"/>
                </a:solidFill>
                <a:latin typeface="+mj-lt"/>
              </a:rPr>
              <a:t>one-way communication</a:t>
            </a:r>
            <a:r>
              <a:rPr lang="en-US" sz="2400" b="1" dirty="0">
                <a:solidFill>
                  <a:srgbClr val="008080"/>
                </a:solidFill>
                <a:latin typeface="+mj-lt"/>
              </a:rPr>
              <a:t> or non-interactive (just listening and retaining the message, in activities such as conversations overheard, public address announcements, recorded messages, etc.) and </a:t>
            </a:r>
            <a:r>
              <a:rPr lang="en-US" sz="2400" b="1" dirty="0">
                <a:solidFill>
                  <a:srgbClr val="FF0000"/>
                </a:solidFill>
                <a:latin typeface="+mj-lt"/>
              </a:rPr>
              <a:t>self-talk.</a:t>
            </a:r>
          </a:p>
          <a:p>
            <a:pPr>
              <a:lnSpc>
                <a:spcPct val="107000"/>
              </a:lnSpc>
            </a:pPr>
            <a:endParaRPr lang="en-US" sz="2400" dirty="0">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1383935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850474-D923-4E87-983B-5BA1B03678E8}"/>
              </a:ext>
            </a:extLst>
          </p:cNvPr>
          <p:cNvSpPr/>
          <p:nvPr/>
        </p:nvSpPr>
        <p:spPr>
          <a:xfrm>
            <a:off x="609600" y="457200"/>
            <a:ext cx="8534400" cy="2443939"/>
          </a:xfrm>
          <a:prstGeom prst="rect">
            <a:avLst/>
          </a:prstGeom>
        </p:spPr>
        <p:txBody>
          <a:bodyPr wrap="square">
            <a:spAutoFit/>
          </a:bodyPr>
          <a:lstStyle/>
          <a:p>
            <a:pPr>
              <a:lnSpc>
                <a:spcPct val="107000"/>
              </a:lnSpc>
            </a:pPr>
            <a:r>
              <a:rPr lang="en-US" sz="2400" b="1" dirty="0">
                <a:solidFill>
                  <a:srgbClr val="6600CC"/>
                </a:solidFill>
                <a:latin typeface="Times New Roman" panose="02020603050405020304" pitchFamily="18" charset="0"/>
                <a:ea typeface="Calibri" panose="020F0502020204030204" pitchFamily="34" charset="0"/>
                <a:cs typeface="Latha" panose="020B0604020202020204" pitchFamily="34" charset="0"/>
              </a:rPr>
              <a:t>iii. Most students have difficulty with listening skills, even when listening to their native language. </a:t>
            </a:r>
          </a:p>
          <a:p>
            <a:pPr>
              <a:lnSpc>
                <a:spcPct val="107000"/>
              </a:lnSpc>
            </a:pPr>
            <a:endParaRPr lang="en-US" sz="2400" b="1" dirty="0">
              <a:solidFill>
                <a:srgbClr val="6600CC"/>
              </a:solidFill>
              <a:latin typeface="Times New Roman" panose="02020603050405020304" pitchFamily="18" charset="0"/>
              <a:ea typeface="Calibri" panose="020F0502020204030204" pitchFamily="34" charset="0"/>
              <a:cs typeface="Latha" panose="020B0604020202020204" pitchFamily="34" charset="0"/>
            </a:endParaRPr>
          </a:p>
          <a:p>
            <a:pPr>
              <a:lnSpc>
                <a:spcPct val="107000"/>
              </a:lnSpc>
            </a:pPr>
            <a:r>
              <a:rPr lang="en-US" sz="2400" b="1" dirty="0">
                <a:solidFill>
                  <a:srgbClr val="6600CC"/>
                </a:solidFill>
                <a:latin typeface="Times New Roman" panose="02020603050405020304" pitchFamily="18" charset="0"/>
                <a:ea typeface="Calibri" panose="020F0502020204030204" pitchFamily="34" charset="0"/>
                <a:cs typeface="Latha" panose="020B0604020202020204" pitchFamily="34" charset="0"/>
              </a:rPr>
              <a:t>The listening skill is the most neglected one, both in first and second language teaching.</a:t>
            </a:r>
            <a:endParaRPr lang="en-US" sz="2400" b="1" dirty="0">
              <a:solidFill>
                <a:srgbClr val="6600CC"/>
              </a:solidFill>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latin typeface="Times New Roman" panose="02020603050405020304" pitchFamily="18" charset="0"/>
                <a:ea typeface="Calibri" panose="020F0502020204030204" pitchFamily="34" charset="0"/>
                <a:cs typeface="Latha" panose="020B0604020202020204" pitchFamily="34" charset="0"/>
              </a:rPr>
              <a:t> </a:t>
            </a:r>
            <a:endParaRPr lang="en-US" sz="2400" b="1" dirty="0">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89382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10591800" cy="5029200"/>
          </a:xfrm>
        </p:spPr>
        <p:txBody>
          <a:bodyPr>
            <a:noAutofit/>
          </a:bodyPr>
          <a:lstStyle/>
          <a:p>
            <a:br>
              <a:rPr lang="en-US" sz="3600" b="1" dirty="0"/>
            </a:br>
            <a:br>
              <a:rPr lang="en-US" sz="3600" b="1" dirty="0"/>
            </a:br>
            <a:br>
              <a:rPr lang="en-US" sz="3600" b="1" dirty="0"/>
            </a:br>
            <a:br>
              <a:rPr lang="en-US" sz="3600" b="1" dirty="0"/>
            </a:br>
            <a:br>
              <a:rPr lang="en-US" sz="3600" b="1" dirty="0"/>
            </a:br>
            <a:r>
              <a:rPr lang="en-US" sz="3600" b="1" dirty="0">
                <a:solidFill>
                  <a:srgbClr val="6600CC"/>
                </a:solidFill>
              </a:rPr>
              <a:t>v. In India every region/state has its own English</a:t>
            </a:r>
            <a:br>
              <a:rPr lang="en-US" sz="3600" b="1" dirty="0">
                <a:solidFill>
                  <a:srgbClr val="6600CC"/>
                </a:solidFill>
              </a:rPr>
            </a:br>
            <a:r>
              <a:rPr lang="en-US" sz="3600" b="1" dirty="0">
                <a:solidFill>
                  <a:srgbClr val="6600CC"/>
                </a:solidFill>
              </a:rPr>
              <a:t>pronunciation.</a:t>
            </a:r>
            <a:br>
              <a:rPr lang="en-US" sz="3600" b="1" dirty="0">
                <a:solidFill>
                  <a:srgbClr val="6600CC"/>
                </a:solidFill>
              </a:rPr>
            </a:br>
            <a:r>
              <a:rPr lang="en-US" sz="3600" b="1" dirty="0">
                <a:solidFill>
                  <a:srgbClr val="C00000"/>
                </a:solidFill>
              </a:rPr>
              <a:t>vi. Our goal is to learn pronunciation which is comprehended by the listeners despite differences in pronunciation.</a:t>
            </a:r>
            <a:br>
              <a:rPr lang="en-US" sz="3600" b="1" dirty="0">
                <a:solidFill>
                  <a:srgbClr val="C00000"/>
                </a:solidFill>
              </a:rPr>
            </a:br>
            <a:r>
              <a:rPr lang="en-US" sz="3600" b="1" dirty="0">
                <a:solidFill>
                  <a:srgbClr val="7030A0"/>
                </a:solidFill>
              </a:rPr>
              <a:t>vii. Something that is understood, despite our personal angularities in pronouncing a word, phrase or sentence. </a:t>
            </a:r>
            <a:br>
              <a:rPr lang="en-US" sz="3600" b="1" dirty="0"/>
            </a:br>
            <a:br>
              <a:rPr lang="en-US" sz="3600" b="1" dirty="0"/>
            </a:br>
            <a:endParaRPr lang="en-US" sz="3600" b="1" dirty="0"/>
          </a:p>
        </p:txBody>
      </p:sp>
    </p:spTree>
    <p:extLst>
      <p:ext uri="{BB962C8B-B14F-4D97-AF65-F5344CB8AC3E}">
        <p14:creationId xmlns:p14="http://schemas.microsoft.com/office/powerpoint/2010/main" val="309357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F731A6-0550-47E7-A5F8-88BBD56A4CCE}"/>
              </a:ext>
            </a:extLst>
          </p:cNvPr>
          <p:cNvSpPr/>
          <p:nvPr/>
        </p:nvSpPr>
        <p:spPr>
          <a:xfrm>
            <a:off x="533400" y="381000"/>
            <a:ext cx="10591800" cy="3622274"/>
          </a:xfrm>
          <a:prstGeom prst="rect">
            <a:avLst/>
          </a:prstGeom>
        </p:spPr>
        <p:txBody>
          <a:bodyPr wrap="square">
            <a:spAutoFit/>
          </a:bodyPr>
          <a:lstStyle/>
          <a:p>
            <a:pPr>
              <a:lnSpc>
                <a:spcPct val="107000"/>
              </a:lnSpc>
            </a:pPr>
            <a:r>
              <a:rPr lang="en-US" sz="2400" b="1" dirty="0">
                <a:solidFill>
                  <a:srgbClr val="0033CC"/>
                </a:solidFill>
                <a:latin typeface="Times New Roman" panose="02020603050405020304" pitchFamily="18" charset="0"/>
                <a:ea typeface="Calibri" panose="020F0502020204030204" pitchFamily="34" charset="0"/>
                <a:cs typeface="Latha" panose="020B0604020202020204" pitchFamily="34" charset="0"/>
              </a:rPr>
              <a:t>iv. There is a need for an active involvement of the self for the efficient performance of listening. Listening becomes the steppingstone for action. Remember that fluent listening results only from wide exposure to the target language. Listening, like other language skills, is acquired only by doing it.</a:t>
            </a:r>
          </a:p>
          <a:p>
            <a:pPr>
              <a:lnSpc>
                <a:spcPct val="107000"/>
              </a:lnSpc>
            </a:pPr>
            <a:endParaRPr lang="en-US" sz="2400" b="1" dirty="0">
              <a:solidFill>
                <a:srgbClr val="0033CC"/>
              </a:solidFill>
              <a:effectLst/>
              <a:latin typeface="Times New Roman" panose="02020603050405020304" pitchFamily="18" charset="0"/>
              <a:ea typeface="Calibri" panose="020F0502020204030204" pitchFamily="34" charset="0"/>
              <a:cs typeface="Latha" panose="020B0604020202020204" pitchFamily="34" charset="0"/>
            </a:endParaRPr>
          </a:p>
          <a:p>
            <a:pPr>
              <a:lnSpc>
                <a:spcPct val="107000"/>
              </a:lnSpc>
            </a:pPr>
            <a:r>
              <a:rPr lang="en-US" sz="2400" b="1" dirty="0">
                <a:solidFill>
                  <a:srgbClr val="CC0099"/>
                </a:solidFill>
                <a:latin typeface="+mj-lt"/>
                <a:ea typeface="Calibri" panose="020F0502020204030204" pitchFamily="34" charset="0"/>
                <a:cs typeface="Latha" panose="020B0604020202020204" pitchFamily="34" charset="0"/>
              </a:rPr>
              <a:t>v. Remember that fluent listening in English results only from wide exposure to English. Listening, like other language skills, is acquired only by doing it. Remember also that listening is an integral part of any type of language performance.</a:t>
            </a:r>
            <a:endParaRPr lang="en-US" sz="2400" b="1" dirty="0">
              <a:solidFill>
                <a:srgbClr val="CC0099"/>
              </a:solidFill>
              <a:effectLst/>
              <a:latin typeface="+mj-lt"/>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326400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D2B038-2514-449B-8EFA-6571AA5906C4}"/>
              </a:ext>
            </a:extLst>
          </p:cNvPr>
          <p:cNvSpPr/>
          <p:nvPr/>
        </p:nvSpPr>
        <p:spPr>
          <a:xfrm>
            <a:off x="533400" y="457200"/>
            <a:ext cx="10744200" cy="4024628"/>
          </a:xfrm>
          <a:prstGeom prst="rect">
            <a:avLst/>
          </a:prstGeom>
        </p:spPr>
        <p:txBody>
          <a:bodyPr wrap="square">
            <a:spAutoFit/>
          </a:bodyPr>
          <a:lstStyle/>
          <a:p>
            <a:pPr>
              <a:lnSpc>
                <a:spcPct val="107000"/>
              </a:lnSpc>
            </a:pPr>
            <a:r>
              <a:rPr lang="en-US" sz="2400" b="1" dirty="0">
                <a:solidFill>
                  <a:srgbClr val="CC0099"/>
                </a:solidFill>
                <a:latin typeface="Times New Roman" panose="02020603050405020304" pitchFamily="18" charset="0"/>
                <a:ea typeface="Calibri" panose="020F0502020204030204" pitchFamily="34" charset="0"/>
                <a:cs typeface="Latha" panose="020B0604020202020204" pitchFamily="34" charset="0"/>
              </a:rPr>
              <a:t>vi. More often than not, English is taught through the eyes rather than through the ears in Third World countries.</a:t>
            </a:r>
            <a:endParaRPr lang="en-US" sz="2400" b="1" dirty="0">
              <a:solidFill>
                <a:srgbClr val="CC0099"/>
              </a:solidFill>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latin typeface="Times New Roman" panose="02020603050405020304" pitchFamily="18" charset="0"/>
                <a:ea typeface="Calibri" panose="020F0502020204030204" pitchFamily="34" charset="0"/>
                <a:cs typeface="Latha" panose="020B0604020202020204" pitchFamily="34" charset="0"/>
              </a:rPr>
              <a:t> </a:t>
            </a:r>
            <a:endParaRPr lang="en-US" sz="2400" b="1" dirty="0">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solidFill>
                  <a:srgbClr val="008080"/>
                </a:solidFill>
                <a:latin typeface="Times New Roman" panose="02020603050405020304" pitchFamily="18" charset="0"/>
                <a:ea typeface="Calibri" panose="020F0502020204030204" pitchFamily="34" charset="0"/>
                <a:cs typeface="Latha" panose="020B0604020202020204" pitchFamily="34" charset="0"/>
              </a:rPr>
              <a:t>vii. We practice listening comprehension in all places and in all lessons and in all language skills (although at advanced levels of other language skills the role of listening could be minimal).</a:t>
            </a:r>
            <a:endParaRPr lang="en-US" sz="2400" b="1" dirty="0">
              <a:solidFill>
                <a:srgbClr val="008080"/>
              </a:solidFill>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latin typeface="Times New Roman" panose="02020603050405020304" pitchFamily="18" charset="0"/>
                <a:ea typeface="Calibri" panose="020F0502020204030204" pitchFamily="34" charset="0"/>
                <a:cs typeface="Latha" panose="020B0604020202020204" pitchFamily="34" charset="0"/>
              </a:rPr>
              <a:t> </a:t>
            </a:r>
            <a:endParaRPr lang="en-US" sz="2400" b="1" dirty="0">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solidFill>
                  <a:srgbClr val="9900FF"/>
                </a:solidFill>
                <a:latin typeface="Times New Roman" panose="02020603050405020304" pitchFamily="18" charset="0"/>
                <a:ea typeface="Calibri" panose="020F0502020204030204" pitchFamily="34" charset="0"/>
                <a:cs typeface="Latha" panose="020B0604020202020204" pitchFamily="34" charset="0"/>
              </a:rPr>
              <a:t>viii. Begin with the identification of listening situations appropriate to the need and age of the students, and the level of English competence already achieved by them.</a:t>
            </a:r>
            <a:endParaRPr lang="en-US" sz="2400" b="1" dirty="0">
              <a:solidFill>
                <a:srgbClr val="9900FF"/>
              </a:solidFill>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323002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D9A9EE-7535-4CC3-ACFC-48E27D056A13}"/>
              </a:ext>
            </a:extLst>
          </p:cNvPr>
          <p:cNvSpPr/>
          <p:nvPr/>
        </p:nvSpPr>
        <p:spPr>
          <a:xfrm>
            <a:off x="533400" y="304800"/>
            <a:ext cx="10668000" cy="4814972"/>
          </a:xfrm>
          <a:prstGeom prst="rect">
            <a:avLst/>
          </a:prstGeom>
        </p:spPr>
        <p:txBody>
          <a:bodyPr wrap="square">
            <a:spAutoFit/>
          </a:bodyPr>
          <a:lstStyle/>
          <a:p>
            <a:pPr>
              <a:lnSpc>
                <a:spcPct val="107000"/>
              </a:lnSpc>
            </a:pPr>
            <a:r>
              <a:rPr lang="en-US" sz="2400" b="1" dirty="0">
                <a:solidFill>
                  <a:srgbClr val="9900FF"/>
                </a:solidFill>
                <a:latin typeface="Times New Roman" panose="02020603050405020304" pitchFamily="18" charset="0"/>
                <a:ea typeface="Calibri" panose="020F0502020204030204" pitchFamily="34" charset="0"/>
                <a:cs typeface="Latha" panose="020B0604020202020204" pitchFamily="34" charset="0"/>
              </a:rPr>
              <a:t>ix. Identify the listening medium: </a:t>
            </a:r>
          </a:p>
          <a:p>
            <a:pPr>
              <a:lnSpc>
                <a:spcPct val="107000"/>
              </a:lnSpc>
            </a:pPr>
            <a:r>
              <a:rPr lang="en-US" sz="2400" b="1" dirty="0">
                <a:solidFill>
                  <a:srgbClr val="9900FF"/>
                </a:solidFill>
                <a:latin typeface="Times New Roman" panose="02020603050405020304" pitchFamily="18" charset="0"/>
                <a:ea typeface="Calibri" panose="020F0502020204030204" pitchFamily="34" charset="0"/>
                <a:cs typeface="Latha" panose="020B0604020202020204" pitchFamily="34" charset="0"/>
              </a:rPr>
              <a:t>Is it face to face interaction, or is it a movie or a TV program? </a:t>
            </a:r>
          </a:p>
          <a:p>
            <a:pPr>
              <a:lnSpc>
                <a:spcPct val="107000"/>
              </a:lnSpc>
            </a:pPr>
            <a:endParaRPr lang="en-US" sz="2400" b="1" dirty="0">
              <a:latin typeface="Times New Roman" panose="02020603050405020304" pitchFamily="18" charset="0"/>
              <a:ea typeface="Calibri" panose="020F0502020204030204" pitchFamily="34" charset="0"/>
              <a:cs typeface="Latha" panose="020B0604020202020204" pitchFamily="34" charset="0"/>
            </a:endParaRPr>
          </a:p>
          <a:p>
            <a:pPr>
              <a:lnSpc>
                <a:spcPct val="107000"/>
              </a:lnSpc>
            </a:pPr>
            <a:r>
              <a:rPr lang="en-US" sz="2400" b="1" dirty="0">
                <a:solidFill>
                  <a:srgbClr val="C00000"/>
                </a:solidFill>
                <a:latin typeface="Times New Roman" panose="02020603050405020304" pitchFamily="18" charset="0"/>
                <a:ea typeface="Calibri" panose="020F0502020204030204" pitchFamily="34" charset="0"/>
                <a:cs typeface="Latha" panose="020B0604020202020204" pitchFamily="34" charset="0"/>
              </a:rPr>
              <a:t>Or is it a lecture situation? </a:t>
            </a:r>
          </a:p>
          <a:p>
            <a:pPr>
              <a:lnSpc>
                <a:spcPct val="107000"/>
              </a:lnSpc>
            </a:pPr>
            <a:endParaRPr lang="en-US" sz="2400" b="1" dirty="0">
              <a:latin typeface="Times New Roman" panose="02020603050405020304" pitchFamily="18" charset="0"/>
              <a:ea typeface="Calibri" panose="020F0502020204030204" pitchFamily="34" charset="0"/>
              <a:cs typeface="Latha" panose="020B0604020202020204" pitchFamily="34" charset="0"/>
            </a:endParaRPr>
          </a:p>
          <a:p>
            <a:pPr>
              <a:lnSpc>
                <a:spcPct val="107000"/>
              </a:lnSpc>
            </a:pPr>
            <a:r>
              <a:rPr lang="en-US" sz="2400" b="1" dirty="0">
                <a:solidFill>
                  <a:srgbClr val="6600CC"/>
                </a:solidFill>
                <a:latin typeface="Times New Roman" panose="02020603050405020304" pitchFamily="18" charset="0"/>
                <a:ea typeface="Calibri" panose="020F0502020204030204" pitchFamily="34" charset="0"/>
                <a:cs typeface="Latha" panose="020B0604020202020204" pitchFamily="34" charset="0"/>
              </a:rPr>
              <a:t>Or is it a telephone conversation? </a:t>
            </a:r>
          </a:p>
          <a:p>
            <a:pPr>
              <a:lnSpc>
                <a:spcPct val="107000"/>
              </a:lnSpc>
            </a:pPr>
            <a:endParaRPr lang="en-US" sz="2400" b="1" dirty="0">
              <a:latin typeface="Times New Roman" panose="02020603050405020304" pitchFamily="18" charset="0"/>
              <a:ea typeface="Calibri" panose="020F0502020204030204" pitchFamily="34" charset="0"/>
              <a:cs typeface="Latha" panose="020B0604020202020204" pitchFamily="34" charset="0"/>
            </a:endParaRPr>
          </a:p>
          <a:p>
            <a:pPr>
              <a:lnSpc>
                <a:spcPct val="107000"/>
              </a:lnSpc>
            </a:pPr>
            <a:r>
              <a:rPr lang="en-US" sz="2400" b="1" dirty="0">
                <a:solidFill>
                  <a:srgbClr val="CC0099"/>
                </a:solidFill>
                <a:latin typeface="Times New Roman" panose="02020603050405020304" pitchFamily="18" charset="0"/>
                <a:ea typeface="Calibri" panose="020F0502020204030204" pitchFamily="34" charset="0"/>
                <a:cs typeface="Latha" panose="020B0604020202020204" pitchFamily="34" charset="0"/>
              </a:rPr>
              <a:t>Face to face interaction requires a different listening orientation than watching (and listening) to a movie. </a:t>
            </a:r>
          </a:p>
          <a:p>
            <a:pPr>
              <a:lnSpc>
                <a:spcPct val="107000"/>
              </a:lnSpc>
            </a:pPr>
            <a:endParaRPr lang="en-US" sz="2400" b="1" dirty="0">
              <a:solidFill>
                <a:srgbClr val="CC0099"/>
              </a:solidFill>
              <a:latin typeface="Times New Roman" panose="02020603050405020304" pitchFamily="18" charset="0"/>
              <a:ea typeface="Calibri" panose="020F0502020204030204" pitchFamily="34" charset="0"/>
              <a:cs typeface="Latha" panose="020B0604020202020204" pitchFamily="34" charset="0"/>
            </a:endParaRPr>
          </a:p>
          <a:p>
            <a:pPr>
              <a:lnSpc>
                <a:spcPct val="107000"/>
              </a:lnSpc>
            </a:pPr>
            <a:r>
              <a:rPr lang="en-US" sz="2400" b="1" dirty="0">
                <a:solidFill>
                  <a:srgbClr val="CC0099"/>
                </a:solidFill>
                <a:latin typeface="Times New Roman" panose="02020603050405020304" pitchFamily="18" charset="0"/>
                <a:ea typeface="Calibri" panose="020F0502020204030204" pitchFamily="34" charset="0"/>
                <a:cs typeface="Latha" panose="020B0604020202020204" pitchFamily="34" charset="0"/>
              </a:rPr>
              <a:t>In recent years, subtitles have become an obstacle to listening to English dialogues in movies.</a:t>
            </a:r>
            <a:endParaRPr lang="en-US" sz="2400" b="1" dirty="0">
              <a:solidFill>
                <a:srgbClr val="CC0099"/>
              </a:solidFill>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2525806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1F0856-594F-4A07-A994-FC6D50048D9A}"/>
              </a:ext>
            </a:extLst>
          </p:cNvPr>
          <p:cNvSpPr/>
          <p:nvPr/>
        </p:nvSpPr>
        <p:spPr>
          <a:xfrm>
            <a:off x="457200" y="457200"/>
            <a:ext cx="10896600" cy="4419800"/>
          </a:xfrm>
          <a:prstGeom prst="rect">
            <a:avLst/>
          </a:prstGeom>
        </p:spPr>
        <p:txBody>
          <a:bodyPr wrap="square">
            <a:spAutoFit/>
          </a:bodyPr>
          <a:lstStyle/>
          <a:p>
            <a:pPr>
              <a:lnSpc>
                <a:spcPct val="107000"/>
              </a:lnSpc>
            </a:pPr>
            <a:r>
              <a:rPr lang="en-US" sz="2400" b="1" dirty="0">
                <a:solidFill>
                  <a:srgbClr val="CC0099"/>
                </a:solidFill>
                <a:latin typeface="Times New Roman" panose="02020603050405020304" pitchFamily="18" charset="0"/>
                <a:ea typeface="Calibri" panose="020F0502020204030204" pitchFamily="34" charset="0"/>
                <a:cs typeface="Latha" panose="020B0604020202020204" pitchFamily="34" charset="0"/>
              </a:rPr>
              <a:t>x. The goals of teaching listening comprehension to a beginning student of English are different from those when teaching English to an advanced student. </a:t>
            </a:r>
          </a:p>
          <a:p>
            <a:pPr>
              <a:lnSpc>
                <a:spcPct val="107000"/>
              </a:lnSpc>
            </a:pPr>
            <a:endParaRPr lang="en-US" sz="2400" b="1" dirty="0">
              <a:latin typeface="Times New Roman" panose="02020603050405020304" pitchFamily="18" charset="0"/>
              <a:ea typeface="Calibri" panose="020F0502020204030204" pitchFamily="34" charset="0"/>
              <a:cs typeface="Latha" panose="020B0604020202020204" pitchFamily="34" charset="0"/>
            </a:endParaRPr>
          </a:p>
          <a:p>
            <a:pPr>
              <a:lnSpc>
                <a:spcPct val="107000"/>
              </a:lnSpc>
            </a:pPr>
            <a:r>
              <a:rPr lang="en-US" sz="2400" b="1" dirty="0">
                <a:solidFill>
                  <a:srgbClr val="6600CC"/>
                </a:solidFill>
                <a:latin typeface="Times New Roman" panose="02020603050405020304" pitchFamily="18" charset="0"/>
                <a:ea typeface="Calibri" panose="020F0502020204030204" pitchFamily="34" charset="0"/>
                <a:cs typeface="Latha" panose="020B0604020202020204" pitchFamily="34" charset="0"/>
              </a:rPr>
              <a:t>The advanced student has already mastered to some extent the discrimination of sounds and their combinations as well as various other aspects of phrases and sentences such as the significance of pauses between words and phrases, sentence intonation, etc. </a:t>
            </a:r>
          </a:p>
          <a:p>
            <a:pPr>
              <a:lnSpc>
                <a:spcPct val="107000"/>
              </a:lnSpc>
            </a:pPr>
            <a:endParaRPr lang="en-US" sz="2400" b="1" dirty="0">
              <a:latin typeface="Times New Roman" panose="02020603050405020304" pitchFamily="18" charset="0"/>
              <a:ea typeface="Calibri" panose="020F0502020204030204" pitchFamily="34" charset="0"/>
              <a:cs typeface="Latha" panose="020B0604020202020204" pitchFamily="34" charset="0"/>
            </a:endParaRPr>
          </a:p>
          <a:p>
            <a:pPr>
              <a:lnSpc>
                <a:spcPct val="107000"/>
              </a:lnSpc>
            </a:pPr>
            <a:r>
              <a:rPr lang="en-US" sz="2400" b="1" dirty="0">
                <a:solidFill>
                  <a:srgbClr val="0033CC"/>
                </a:solidFill>
                <a:latin typeface="Times New Roman" panose="02020603050405020304" pitchFamily="18" charset="0"/>
                <a:ea typeface="Calibri" panose="020F0502020204030204" pitchFamily="34" charset="0"/>
                <a:cs typeface="Latha" panose="020B0604020202020204" pitchFamily="34" charset="0"/>
              </a:rPr>
              <a:t>Therefore, she is geared towards following the flow of content of the message in such a way that she need not be conscious of the mechanics or the processes of listening.</a:t>
            </a:r>
            <a:endParaRPr lang="en-US" sz="2400" b="1" dirty="0">
              <a:solidFill>
                <a:srgbClr val="0033CC"/>
              </a:solidFill>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332818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D912E1-0546-4ADE-A88A-CCACCB57F81C}"/>
              </a:ext>
            </a:extLst>
          </p:cNvPr>
          <p:cNvSpPr/>
          <p:nvPr/>
        </p:nvSpPr>
        <p:spPr>
          <a:xfrm>
            <a:off x="457200" y="381000"/>
            <a:ext cx="11201400" cy="3234283"/>
          </a:xfrm>
          <a:prstGeom prst="rect">
            <a:avLst/>
          </a:prstGeom>
        </p:spPr>
        <p:txBody>
          <a:bodyPr wrap="square">
            <a:spAutoFit/>
          </a:bodyPr>
          <a:lstStyle/>
          <a:p>
            <a:pPr>
              <a:lnSpc>
                <a:spcPct val="107000"/>
              </a:lnSpc>
            </a:pPr>
            <a:r>
              <a:rPr lang="en-US" sz="2400" b="1" dirty="0">
                <a:solidFill>
                  <a:srgbClr val="0033CC"/>
                </a:solidFill>
                <a:latin typeface="Times New Roman" panose="02020603050405020304" pitchFamily="18" charset="0"/>
                <a:ea typeface="Calibri" panose="020F0502020204030204" pitchFamily="34" charset="0"/>
                <a:cs typeface="Latha" panose="020B0604020202020204" pitchFamily="34" charset="0"/>
              </a:rPr>
              <a:t>xi. Listening, thinking, and remembering go together. They are not separate acts.</a:t>
            </a:r>
            <a:endParaRPr lang="en-US" sz="2400" b="1" dirty="0">
              <a:solidFill>
                <a:srgbClr val="0033CC"/>
              </a:solidFill>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latin typeface="Times New Roman" panose="02020603050405020304" pitchFamily="18" charset="0"/>
                <a:ea typeface="Calibri" panose="020F0502020204030204" pitchFamily="34" charset="0"/>
                <a:cs typeface="Latha" panose="020B0604020202020204" pitchFamily="34" charset="0"/>
              </a:rPr>
              <a:t> </a:t>
            </a:r>
            <a:endParaRPr lang="en-US" sz="2400" b="1" dirty="0">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solidFill>
                  <a:srgbClr val="CC0099"/>
                </a:solidFill>
                <a:latin typeface="Times New Roman" panose="02020603050405020304" pitchFamily="18" charset="0"/>
                <a:ea typeface="Calibri" panose="020F0502020204030204" pitchFamily="34" charset="0"/>
                <a:cs typeface="Latha" panose="020B0604020202020204" pitchFamily="34" charset="0"/>
              </a:rPr>
              <a:t>xii. Neither you nor your students should think that listening comprehension exercises are miniature tests.</a:t>
            </a:r>
            <a:endParaRPr lang="en-US" sz="2400" b="1" dirty="0">
              <a:solidFill>
                <a:srgbClr val="CC0099"/>
              </a:solidFill>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latin typeface="Times New Roman" panose="02020603050405020304" pitchFamily="18" charset="0"/>
                <a:ea typeface="Calibri" panose="020F0502020204030204" pitchFamily="34" charset="0"/>
                <a:cs typeface="Latha" panose="020B0604020202020204" pitchFamily="34" charset="0"/>
              </a:rPr>
              <a:t> </a:t>
            </a:r>
            <a:endParaRPr lang="en-US" sz="2400" b="1" dirty="0">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solidFill>
                  <a:schemeClr val="accent1">
                    <a:lumMod val="60000"/>
                    <a:lumOff val="40000"/>
                  </a:schemeClr>
                </a:solidFill>
                <a:latin typeface="Times New Roman" panose="02020603050405020304" pitchFamily="18" charset="0"/>
                <a:ea typeface="Calibri" panose="020F0502020204030204" pitchFamily="34" charset="0"/>
                <a:cs typeface="Latha" panose="020B0604020202020204" pitchFamily="34" charset="0"/>
              </a:rPr>
              <a:t>xiii. Efficient Listening will go a long way in building the career of a new entrant in a company or government work. Seriousness of purpose is very important. Students and teachers have the need to develop their own listening skills. </a:t>
            </a:r>
            <a:endParaRPr lang="en-US" sz="2400" b="1" dirty="0">
              <a:solidFill>
                <a:schemeClr val="accent1">
                  <a:lumMod val="60000"/>
                  <a:lumOff val="40000"/>
                </a:schemeClr>
              </a:solidFill>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372278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E4775D-C780-41A4-82BA-59A236D27154}"/>
              </a:ext>
            </a:extLst>
          </p:cNvPr>
          <p:cNvSpPr/>
          <p:nvPr/>
        </p:nvSpPr>
        <p:spPr>
          <a:xfrm>
            <a:off x="838200" y="533400"/>
            <a:ext cx="8305800" cy="4814972"/>
          </a:xfrm>
          <a:prstGeom prst="rect">
            <a:avLst/>
          </a:prstGeom>
        </p:spPr>
        <p:txBody>
          <a:bodyPr wrap="square">
            <a:spAutoFit/>
          </a:bodyPr>
          <a:lstStyle/>
          <a:p>
            <a:pPr>
              <a:lnSpc>
                <a:spcPct val="107000"/>
              </a:lnSpc>
            </a:pPr>
            <a:r>
              <a:rPr lang="en-US" sz="2400" b="1" dirty="0">
                <a:solidFill>
                  <a:srgbClr val="C00000"/>
                </a:solidFill>
                <a:latin typeface="Times New Roman" panose="02020603050405020304" pitchFamily="18" charset="0"/>
                <a:ea typeface="Calibri" panose="020F0502020204030204" pitchFamily="34" charset="0"/>
                <a:cs typeface="Latha" panose="020B0604020202020204" pitchFamily="34" charset="0"/>
              </a:rPr>
              <a:t>xiv. Some Communicative Classroom Activities. There are several types of exercises one could introduce here.</a:t>
            </a:r>
            <a:endParaRPr lang="en-US" sz="2400" b="1" dirty="0">
              <a:solidFill>
                <a:srgbClr val="C00000"/>
              </a:solidFill>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latin typeface="Times New Roman" panose="02020603050405020304" pitchFamily="18" charset="0"/>
                <a:ea typeface="Calibri" panose="020F0502020204030204" pitchFamily="34" charset="0"/>
                <a:cs typeface="Latha" panose="020B0604020202020204" pitchFamily="34" charset="0"/>
              </a:rPr>
              <a:t> </a:t>
            </a:r>
            <a:endParaRPr lang="en-US" sz="2400" b="1" dirty="0">
              <a:latin typeface="Calibri" panose="020F0502020204030204" pitchFamily="34" charset="0"/>
              <a:ea typeface="Calibri" panose="020F0502020204030204" pitchFamily="34" charset="0"/>
              <a:cs typeface="Latha" panose="020B0604020202020204" pitchFamily="34" charset="0"/>
            </a:endParaRPr>
          </a:p>
          <a:p>
            <a:pPr marL="457200" marR="0">
              <a:lnSpc>
                <a:spcPct val="107000"/>
              </a:lnSpc>
              <a:spcBef>
                <a:spcPts val="0"/>
              </a:spcBef>
              <a:spcAft>
                <a:spcPts val="0"/>
              </a:spcAft>
            </a:pPr>
            <a:r>
              <a:rPr lang="en-US" sz="2400" b="1" dirty="0">
                <a:solidFill>
                  <a:srgbClr val="9900FF"/>
                </a:solidFill>
                <a:latin typeface="Times New Roman" panose="02020603050405020304" pitchFamily="18" charset="0"/>
                <a:ea typeface="Calibri" panose="020F0502020204030204" pitchFamily="34" charset="0"/>
                <a:cs typeface="Latha" panose="020B0604020202020204" pitchFamily="34" charset="0"/>
              </a:rPr>
              <a:t>a. Ask the student to listen to a short passage (an excerpt of a lecture) and then ask students to answer a few questions. This is to test the listening comprehension of the students.</a:t>
            </a:r>
            <a:endParaRPr lang="en-US" sz="2400" b="1" dirty="0">
              <a:solidFill>
                <a:srgbClr val="9900FF"/>
              </a:solidFill>
              <a:latin typeface="Calibri" panose="020F0502020204030204" pitchFamily="34" charset="0"/>
              <a:ea typeface="Calibri" panose="020F0502020204030204" pitchFamily="34" charset="0"/>
              <a:cs typeface="Latha" panose="020B0604020202020204" pitchFamily="34" charset="0"/>
            </a:endParaRPr>
          </a:p>
          <a:p>
            <a:pPr marL="457200" marR="0">
              <a:lnSpc>
                <a:spcPct val="107000"/>
              </a:lnSpc>
              <a:spcBef>
                <a:spcPts val="0"/>
              </a:spcBef>
              <a:spcAft>
                <a:spcPts val="0"/>
              </a:spcAft>
            </a:pPr>
            <a:r>
              <a:rPr lang="en-US" sz="2400" b="1" dirty="0">
                <a:solidFill>
                  <a:srgbClr val="0033CC"/>
                </a:solidFill>
                <a:latin typeface="Times New Roman" panose="02020603050405020304" pitchFamily="18" charset="0"/>
                <a:ea typeface="Calibri" panose="020F0502020204030204" pitchFamily="34" charset="0"/>
                <a:cs typeface="Latha" panose="020B0604020202020204" pitchFamily="34" charset="0"/>
              </a:rPr>
              <a:t>b. Another exercise is called cloze dictation. This takes the form of asking the students to listen to a paragraph and to write the missing words. Leave the first few sentences as they are so that a proper context is established for subsequent blanks in other sentences.</a:t>
            </a:r>
            <a:endParaRPr lang="en-US" sz="2400" b="1" dirty="0">
              <a:solidFill>
                <a:srgbClr val="0033CC"/>
              </a:solidFill>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325415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42BE5A-0A79-4B6C-A659-E29F57B3E088}"/>
              </a:ext>
            </a:extLst>
          </p:cNvPr>
          <p:cNvSpPr/>
          <p:nvPr/>
        </p:nvSpPr>
        <p:spPr>
          <a:xfrm>
            <a:off x="609600" y="533400"/>
            <a:ext cx="10287000" cy="4024628"/>
          </a:xfrm>
          <a:prstGeom prst="rect">
            <a:avLst/>
          </a:prstGeom>
        </p:spPr>
        <p:txBody>
          <a:bodyPr wrap="square">
            <a:spAutoFit/>
          </a:bodyPr>
          <a:lstStyle/>
          <a:p>
            <a:pPr marL="457200" marR="0">
              <a:lnSpc>
                <a:spcPct val="107000"/>
              </a:lnSpc>
              <a:spcBef>
                <a:spcPts val="0"/>
              </a:spcBef>
              <a:spcAft>
                <a:spcPts val="0"/>
              </a:spcAft>
            </a:pPr>
            <a:r>
              <a:rPr lang="en-US" sz="2400" b="1" dirty="0">
                <a:solidFill>
                  <a:srgbClr val="0033CC"/>
                </a:solidFill>
                <a:latin typeface="Times New Roman" panose="02020603050405020304" pitchFamily="18" charset="0"/>
                <a:ea typeface="Calibri" panose="020F0502020204030204" pitchFamily="34" charset="0"/>
                <a:cs typeface="Latha" panose="020B0604020202020204" pitchFamily="34" charset="0"/>
              </a:rPr>
              <a:t>c. Next comes the exercise which demands some inferential skill from the listener: Listen to the lecture and then evaluate the following statements as true or false. The student is not only asked to listen but also think over the matter and make inferences in this type of exercise.</a:t>
            </a:r>
          </a:p>
          <a:p>
            <a:pPr marL="457200" marR="0">
              <a:lnSpc>
                <a:spcPct val="107000"/>
              </a:lnSpc>
              <a:spcBef>
                <a:spcPts val="0"/>
              </a:spcBef>
              <a:spcAft>
                <a:spcPts val="0"/>
              </a:spcAft>
            </a:pPr>
            <a:endParaRPr lang="en-US" sz="2400" b="1" dirty="0">
              <a:latin typeface="Calibri" panose="020F0502020204030204" pitchFamily="34" charset="0"/>
              <a:ea typeface="Calibri" panose="020F0502020204030204" pitchFamily="34" charset="0"/>
              <a:cs typeface="Latha" panose="020B0604020202020204" pitchFamily="34" charset="0"/>
            </a:endParaRPr>
          </a:p>
          <a:p>
            <a:pPr marL="457200" marR="0">
              <a:lnSpc>
                <a:spcPct val="107000"/>
              </a:lnSpc>
              <a:spcBef>
                <a:spcPts val="0"/>
              </a:spcBef>
              <a:spcAft>
                <a:spcPts val="0"/>
              </a:spcAft>
            </a:pPr>
            <a:r>
              <a:rPr lang="en-US" sz="2400" b="1" dirty="0">
                <a:solidFill>
                  <a:srgbClr val="008080"/>
                </a:solidFill>
                <a:latin typeface="Times New Roman" panose="02020603050405020304" pitchFamily="18" charset="0"/>
                <a:ea typeface="Calibri" panose="020F0502020204030204" pitchFamily="34" charset="0"/>
                <a:cs typeface="Latha" panose="020B0604020202020204" pitchFamily="34" charset="0"/>
              </a:rPr>
              <a:t>d. Another inferential skill exercise focuses upon the nuances. Sometimes people say something they don’t really mean. The insincerity may be signaled by intonation (tone of voice etc.: Wife: George, I think I’m pregnant again. Husband: Now, isn’t that a pleasant thought (Bowen, et al. 1985:93).</a:t>
            </a:r>
            <a:endParaRPr lang="en-US" sz="2400" b="1" dirty="0">
              <a:solidFill>
                <a:srgbClr val="008080"/>
              </a:solidFill>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2331583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166407-6F3A-4109-9AFE-38583CCCB5D6}"/>
              </a:ext>
            </a:extLst>
          </p:cNvPr>
          <p:cNvSpPr/>
          <p:nvPr/>
        </p:nvSpPr>
        <p:spPr>
          <a:xfrm>
            <a:off x="685800" y="457200"/>
            <a:ext cx="9982200" cy="2048766"/>
          </a:xfrm>
          <a:prstGeom prst="rect">
            <a:avLst/>
          </a:prstGeom>
        </p:spPr>
        <p:txBody>
          <a:bodyPr wrap="square">
            <a:spAutoFit/>
          </a:bodyPr>
          <a:lstStyle/>
          <a:p>
            <a:pPr marL="457200" marR="0">
              <a:lnSpc>
                <a:spcPct val="107000"/>
              </a:lnSpc>
              <a:spcBef>
                <a:spcPts val="0"/>
              </a:spcBef>
              <a:spcAft>
                <a:spcPts val="0"/>
              </a:spcAft>
            </a:pPr>
            <a:r>
              <a:rPr lang="en-US" sz="2400" b="1" dirty="0">
                <a:solidFill>
                  <a:srgbClr val="C00000"/>
                </a:solidFill>
                <a:latin typeface="Times New Roman" panose="02020603050405020304" pitchFamily="18" charset="0"/>
                <a:ea typeface="Calibri" panose="020F0502020204030204" pitchFamily="34" charset="0"/>
                <a:cs typeface="Latha" panose="020B0604020202020204" pitchFamily="34" charset="0"/>
              </a:rPr>
              <a:t>e. Listening to radio plays and advertisements is yet another interesting activity.</a:t>
            </a:r>
            <a:endParaRPr lang="en-US" sz="2400" b="1" dirty="0">
              <a:solidFill>
                <a:srgbClr val="C00000"/>
              </a:solidFill>
              <a:latin typeface="Calibri" panose="020F0502020204030204" pitchFamily="34" charset="0"/>
              <a:ea typeface="Calibri" panose="020F0502020204030204" pitchFamily="34" charset="0"/>
              <a:cs typeface="Latha" panose="020B0604020202020204" pitchFamily="34" charset="0"/>
            </a:endParaRPr>
          </a:p>
          <a:p>
            <a:pPr marL="457200" marR="0">
              <a:lnSpc>
                <a:spcPct val="107000"/>
              </a:lnSpc>
              <a:spcBef>
                <a:spcPts val="0"/>
              </a:spcBef>
              <a:spcAft>
                <a:spcPts val="0"/>
              </a:spcAft>
            </a:pPr>
            <a:endParaRPr lang="en-US" sz="2400" b="1" dirty="0">
              <a:latin typeface="Times New Roman" panose="02020603050405020304" pitchFamily="18" charset="0"/>
              <a:ea typeface="Calibri" panose="020F0502020204030204" pitchFamily="34" charset="0"/>
              <a:cs typeface="Latha" panose="020B0604020202020204" pitchFamily="34" charset="0"/>
            </a:endParaRPr>
          </a:p>
          <a:p>
            <a:pPr marL="457200" marR="0">
              <a:lnSpc>
                <a:spcPct val="107000"/>
              </a:lnSpc>
              <a:spcBef>
                <a:spcPts val="0"/>
              </a:spcBef>
              <a:spcAft>
                <a:spcPts val="0"/>
              </a:spcAft>
            </a:pPr>
            <a:r>
              <a:rPr lang="en-US" sz="2400" b="1" dirty="0">
                <a:solidFill>
                  <a:srgbClr val="CC00FF"/>
                </a:solidFill>
                <a:latin typeface="Times New Roman" panose="02020603050405020304" pitchFamily="18" charset="0"/>
                <a:ea typeface="Calibri" panose="020F0502020204030204" pitchFamily="34" charset="0"/>
                <a:cs typeface="Latha" panose="020B0604020202020204" pitchFamily="34" charset="0"/>
              </a:rPr>
              <a:t>f. Story telling or story reading. Follow this with questions, asking for factual information and inferential statements.</a:t>
            </a:r>
            <a:endParaRPr lang="en-US" sz="2400" b="1" dirty="0">
              <a:solidFill>
                <a:srgbClr val="CC00FF"/>
              </a:solidFill>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314921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4. Reading</a:t>
            </a:r>
          </a:p>
        </p:txBody>
      </p:sp>
      <p:sp>
        <p:nvSpPr>
          <p:cNvPr id="3" name="Text Placeholder 2"/>
          <p:cNvSpPr>
            <a:spLocks noGrp="1"/>
          </p:cNvSpPr>
          <p:nvPr>
            <p:ph type="body" idx="1"/>
          </p:nvPr>
        </p:nvSpPr>
        <p:spPr/>
        <p:txBody>
          <a:bodyPr>
            <a:normAutofit/>
          </a:bodyPr>
          <a:lstStyle/>
          <a:p>
            <a:r>
              <a:rPr lang="en-US" sz="3600" b="1" dirty="0">
                <a:solidFill>
                  <a:srgbClr val="6600CC"/>
                </a:solidFill>
              </a:rPr>
              <a:t>Some Issues</a:t>
            </a:r>
          </a:p>
        </p:txBody>
      </p:sp>
    </p:spTree>
    <p:extLst>
      <p:ext uri="{BB962C8B-B14F-4D97-AF65-F5344CB8AC3E}">
        <p14:creationId xmlns:p14="http://schemas.microsoft.com/office/powerpoint/2010/main" val="1016777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264232-A744-41D2-BE8F-C17155CE569A}"/>
              </a:ext>
            </a:extLst>
          </p:cNvPr>
          <p:cNvSpPr/>
          <p:nvPr/>
        </p:nvSpPr>
        <p:spPr>
          <a:xfrm>
            <a:off x="533400" y="304800"/>
            <a:ext cx="10668000" cy="4814972"/>
          </a:xfrm>
          <a:prstGeom prst="rect">
            <a:avLst/>
          </a:prstGeom>
        </p:spPr>
        <p:txBody>
          <a:bodyPr wrap="square">
            <a:spAutoFit/>
          </a:bodyPr>
          <a:lstStyle/>
          <a:p>
            <a:pPr>
              <a:lnSpc>
                <a:spcPct val="107000"/>
              </a:lnSpc>
            </a:pPr>
            <a:r>
              <a:rPr lang="en-US" sz="2400" b="1" dirty="0">
                <a:solidFill>
                  <a:srgbClr val="CC00FF"/>
                </a:solidFill>
                <a:latin typeface="Times New Roman" panose="02020603050405020304" pitchFamily="18" charset="0"/>
                <a:ea typeface="Calibri" panose="020F0502020204030204" pitchFamily="34" charset="0"/>
                <a:cs typeface="Latha" panose="020B0604020202020204" pitchFamily="34" charset="0"/>
              </a:rPr>
              <a:t>4. Reading</a:t>
            </a:r>
            <a:endParaRPr lang="en-US" sz="2400" b="1" dirty="0">
              <a:solidFill>
                <a:srgbClr val="CC00FF"/>
              </a:solidFill>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err="1">
                <a:solidFill>
                  <a:srgbClr val="C00000"/>
                </a:solidFill>
                <a:latin typeface="Times New Roman" panose="02020603050405020304" pitchFamily="18" charset="0"/>
                <a:ea typeface="Calibri" panose="020F0502020204030204" pitchFamily="34" charset="0"/>
                <a:cs typeface="Latha" panose="020B0604020202020204" pitchFamily="34" charset="0"/>
              </a:rPr>
              <a:t>i</a:t>
            </a:r>
            <a:r>
              <a:rPr lang="en-US" sz="2400" b="1" dirty="0">
                <a:solidFill>
                  <a:srgbClr val="C00000"/>
                </a:solidFill>
                <a:latin typeface="Times New Roman" panose="02020603050405020304" pitchFamily="18" charset="0"/>
                <a:ea typeface="Calibri" panose="020F0502020204030204" pitchFamily="34" charset="0"/>
                <a:cs typeface="Latha" panose="020B0604020202020204" pitchFamily="34" charset="0"/>
              </a:rPr>
              <a:t>. Reading is a very complex activity which is mastered by the child, by God’s abundant grace, with some ease. We must remember that reading is closely related to the development of writing.</a:t>
            </a:r>
            <a:endParaRPr lang="en-US" sz="2400" b="1" dirty="0">
              <a:solidFill>
                <a:srgbClr val="C00000"/>
              </a:solidFill>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latin typeface="Times New Roman" panose="02020603050405020304" pitchFamily="18" charset="0"/>
                <a:ea typeface="Calibri" panose="020F0502020204030204" pitchFamily="34" charset="0"/>
                <a:cs typeface="Latha" panose="020B0604020202020204" pitchFamily="34" charset="0"/>
              </a:rPr>
              <a:t> </a:t>
            </a:r>
            <a:endParaRPr lang="en-US" sz="2400" b="1" dirty="0">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solidFill>
                  <a:srgbClr val="6600CC"/>
                </a:solidFill>
                <a:latin typeface="Times New Roman" panose="02020603050405020304" pitchFamily="18" charset="0"/>
                <a:ea typeface="Calibri" panose="020F0502020204030204" pitchFamily="34" charset="0"/>
                <a:cs typeface="Latha" panose="020B0604020202020204" pitchFamily="34" charset="0"/>
              </a:rPr>
              <a:t>ii. Reading must become an automated habit in all of us. For college students and teachers, it is important they read materials in English every day without failure.</a:t>
            </a:r>
            <a:endParaRPr lang="en-US" sz="2400" b="1" dirty="0">
              <a:solidFill>
                <a:srgbClr val="6600CC"/>
              </a:solidFill>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latin typeface="Times New Roman" panose="02020603050405020304" pitchFamily="18" charset="0"/>
                <a:ea typeface="Calibri" panose="020F0502020204030204" pitchFamily="34" charset="0"/>
                <a:cs typeface="Latha" panose="020B0604020202020204" pitchFamily="34" charset="0"/>
              </a:rPr>
              <a:t> </a:t>
            </a:r>
            <a:endParaRPr lang="en-US" sz="2400" b="1" dirty="0">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solidFill>
                  <a:srgbClr val="009999"/>
                </a:solidFill>
                <a:latin typeface="Times New Roman" panose="02020603050405020304" pitchFamily="18" charset="0"/>
                <a:ea typeface="Calibri" panose="020F0502020204030204" pitchFamily="34" charset="0"/>
                <a:cs typeface="Latha" panose="020B0604020202020204" pitchFamily="34" charset="0"/>
              </a:rPr>
              <a:t>iii. Even college students and teachers could continue to read all the sign boards in English they come across! They can read the advertisements in the magazines and newspapers, apart from reading the news reports, stories, cartoons, etc. </a:t>
            </a:r>
            <a:endParaRPr lang="en-US" sz="2400" b="1" dirty="0">
              <a:solidFill>
                <a:srgbClr val="009999"/>
              </a:solidFill>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367193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456432-83AA-44D0-A52D-43D0F4C031DB}"/>
              </a:ext>
            </a:extLst>
          </p:cNvPr>
          <p:cNvSpPr/>
          <p:nvPr/>
        </p:nvSpPr>
        <p:spPr>
          <a:xfrm>
            <a:off x="381000" y="609600"/>
            <a:ext cx="10972800" cy="3752822"/>
          </a:xfrm>
          <a:prstGeom prst="rect">
            <a:avLst/>
          </a:prstGeom>
        </p:spPr>
        <p:txBody>
          <a:bodyPr wrap="square">
            <a:spAutoFit/>
          </a:bodyPr>
          <a:lstStyle/>
          <a:p>
            <a:pPr>
              <a:lnSpc>
                <a:spcPct val="107000"/>
              </a:lnSpc>
              <a:spcAft>
                <a:spcPts val="800"/>
              </a:spcAft>
            </a:pPr>
            <a:r>
              <a:rPr lang="en-US" sz="3000" b="1" dirty="0">
                <a:solidFill>
                  <a:srgbClr val="339966"/>
                </a:solidFill>
                <a:latin typeface="+mj-lt"/>
                <a:ea typeface="Calibri" panose="020F0502020204030204" pitchFamily="34" charset="0"/>
                <a:cs typeface="Latha" panose="020B0604020202020204" pitchFamily="34" charset="0"/>
              </a:rPr>
              <a:t>viii. Your pronunciation of a word or phrase or sentence or sentences should help your listener to retrieve relevant word/phrase or sentence in the head of the listener! It should click in the brain what is the similar item in the brain of the listener! </a:t>
            </a:r>
          </a:p>
          <a:p>
            <a:pPr>
              <a:lnSpc>
                <a:spcPct val="107000"/>
              </a:lnSpc>
              <a:spcAft>
                <a:spcPts val="800"/>
              </a:spcAft>
            </a:pPr>
            <a:r>
              <a:rPr lang="en-US" sz="3000" b="1" dirty="0">
                <a:solidFill>
                  <a:srgbClr val="C00000"/>
                </a:solidFill>
                <a:latin typeface="+mj-lt"/>
                <a:ea typeface="Calibri" panose="020F0502020204030204" pitchFamily="34" charset="0"/>
                <a:cs typeface="Latha" panose="020B0604020202020204" pitchFamily="34" charset="0"/>
              </a:rPr>
              <a:t>ix. Pronunciation, thus, is not simply a physical process, it is a psycholinguistic process.</a:t>
            </a:r>
          </a:p>
          <a:p>
            <a:pPr>
              <a:lnSpc>
                <a:spcPct val="107000"/>
              </a:lnSpc>
              <a:spcAft>
                <a:spcPts val="800"/>
              </a:spcAft>
            </a:pPr>
            <a:endParaRPr lang="en-US" sz="3200" b="1" dirty="0">
              <a:solidFill>
                <a:srgbClr val="C00000"/>
              </a:solidFill>
              <a:effectLst/>
              <a:latin typeface="+mj-lt"/>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187501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A380B8-DAD7-4EDB-9827-3C627C7028C8}"/>
              </a:ext>
            </a:extLst>
          </p:cNvPr>
          <p:cNvSpPr/>
          <p:nvPr/>
        </p:nvSpPr>
        <p:spPr>
          <a:xfrm>
            <a:off x="457200" y="381000"/>
            <a:ext cx="10820400" cy="4814972"/>
          </a:xfrm>
          <a:prstGeom prst="rect">
            <a:avLst/>
          </a:prstGeom>
        </p:spPr>
        <p:txBody>
          <a:bodyPr wrap="square">
            <a:spAutoFit/>
          </a:bodyPr>
          <a:lstStyle/>
          <a:p>
            <a:pPr>
              <a:lnSpc>
                <a:spcPct val="107000"/>
              </a:lnSpc>
            </a:pPr>
            <a:r>
              <a:rPr lang="en-US" sz="2400" b="1" dirty="0">
                <a:solidFill>
                  <a:srgbClr val="C00000"/>
                </a:solidFill>
                <a:latin typeface="Times New Roman" panose="02020603050405020304" pitchFamily="18" charset="0"/>
                <a:ea typeface="Calibri" panose="020F0502020204030204" pitchFamily="34" charset="0"/>
                <a:cs typeface="Latha" panose="020B0604020202020204" pitchFamily="34" charset="0"/>
              </a:rPr>
              <a:t>iv. Unfortunately, both students and their teachers fail to make reading a strong habit.</a:t>
            </a:r>
            <a:endParaRPr lang="en-US" sz="2400" b="1" dirty="0">
              <a:solidFill>
                <a:srgbClr val="C00000"/>
              </a:solidFill>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latin typeface="Times New Roman" panose="02020603050405020304" pitchFamily="18" charset="0"/>
                <a:ea typeface="Calibri" panose="020F0502020204030204" pitchFamily="34" charset="0"/>
                <a:cs typeface="Latha" panose="020B0604020202020204" pitchFamily="34" charset="0"/>
              </a:rPr>
              <a:t> </a:t>
            </a:r>
            <a:endParaRPr lang="en-US" sz="2400" b="1" dirty="0">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solidFill>
                  <a:srgbClr val="0070C0"/>
                </a:solidFill>
                <a:latin typeface="Times New Roman" panose="02020603050405020304" pitchFamily="18" charset="0"/>
                <a:ea typeface="Calibri" panose="020F0502020204030204" pitchFamily="34" charset="0"/>
                <a:cs typeface="Latha" panose="020B0604020202020204" pitchFamily="34" charset="0"/>
              </a:rPr>
              <a:t>v. Oral reading and silent reading are equally important. </a:t>
            </a:r>
            <a:endParaRPr lang="en-US" sz="2400" b="1" dirty="0">
              <a:solidFill>
                <a:srgbClr val="0070C0"/>
              </a:solidFill>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latin typeface="Times New Roman" panose="02020603050405020304" pitchFamily="18" charset="0"/>
                <a:ea typeface="Calibri" panose="020F0502020204030204" pitchFamily="34" charset="0"/>
                <a:cs typeface="Latha" panose="020B0604020202020204" pitchFamily="34" charset="0"/>
              </a:rPr>
              <a:t> </a:t>
            </a:r>
            <a:endParaRPr lang="en-US" sz="2400" b="1" dirty="0">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solidFill>
                  <a:srgbClr val="9900FF"/>
                </a:solidFill>
                <a:latin typeface="Times New Roman" panose="02020603050405020304" pitchFamily="18" charset="0"/>
                <a:ea typeface="Calibri" panose="020F0502020204030204" pitchFamily="34" charset="0"/>
                <a:cs typeface="Latha" panose="020B0604020202020204" pitchFamily="34" charset="0"/>
              </a:rPr>
              <a:t>vi. Do we read by ear or do we read by eye? All of us will agree readily that we read by eye, because use of the eye for reading is so obvious to us. On the other hand, the sound is never far from reading, and hence both in oral and silent reading, we do often move our lips and perhaps the tongue and other subvocal mechanisms. What we see by eye is to be converted into some sound values (Crystal (1987:209).</a:t>
            </a:r>
            <a:endParaRPr lang="en-US" sz="2400" b="1" dirty="0">
              <a:solidFill>
                <a:srgbClr val="9900FF"/>
              </a:solidFill>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latin typeface="Times New Roman" panose="02020603050405020304" pitchFamily="18" charset="0"/>
                <a:ea typeface="Calibri" panose="020F0502020204030204" pitchFamily="34" charset="0"/>
                <a:cs typeface="Latha" panose="020B0604020202020204" pitchFamily="34" charset="0"/>
              </a:rPr>
              <a:t> </a:t>
            </a:r>
            <a:endParaRPr lang="en-US" sz="2400" b="1" dirty="0">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68727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7E8F81-5300-44D0-974E-D82A1531BE06}"/>
              </a:ext>
            </a:extLst>
          </p:cNvPr>
          <p:cNvSpPr/>
          <p:nvPr/>
        </p:nvSpPr>
        <p:spPr>
          <a:xfrm>
            <a:off x="685800" y="457200"/>
            <a:ext cx="10439400" cy="3234283"/>
          </a:xfrm>
          <a:prstGeom prst="rect">
            <a:avLst/>
          </a:prstGeom>
        </p:spPr>
        <p:txBody>
          <a:bodyPr wrap="square">
            <a:spAutoFit/>
          </a:bodyPr>
          <a:lstStyle/>
          <a:p>
            <a:pPr>
              <a:lnSpc>
                <a:spcPct val="107000"/>
              </a:lnSpc>
            </a:pPr>
            <a:r>
              <a:rPr lang="en-US" sz="2400" b="1" dirty="0">
                <a:solidFill>
                  <a:srgbClr val="9900FF"/>
                </a:solidFill>
                <a:latin typeface="Times New Roman" panose="02020603050405020304" pitchFamily="18" charset="0"/>
                <a:ea typeface="Calibri" panose="020F0502020204030204" pitchFamily="34" charset="0"/>
                <a:cs typeface="Latha" panose="020B0604020202020204" pitchFamily="34" charset="0"/>
              </a:rPr>
              <a:t>vii. Extensive reading (teaching of reading through reading), intensive reading (actual teaching of reading skills in an instructional setting), and oral reading. </a:t>
            </a:r>
            <a:endParaRPr lang="en-US" sz="2400" b="1" dirty="0">
              <a:solidFill>
                <a:srgbClr val="9900FF"/>
              </a:solidFill>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latin typeface="Times New Roman" panose="02020603050405020304" pitchFamily="18" charset="0"/>
                <a:ea typeface="Calibri" panose="020F0502020204030204" pitchFamily="34" charset="0"/>
                <a:cs typeface="Latha" panose="020B0604020202020204" pitchFamily="34" charset="0"/>
              </a:rPr>
              <a:t> </a:t>
            </a:r>
            <a:endParaRPr lang="en-US" sz="2400" b="1" dirty="0">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solidFill>
                  <a:srgbClr val="00B050"/>
                </a:solidFill>
                <a:latin typeface="Times New Roman" panose="02020603050405020304" pitchFamily="18" charset="0"/>
                <a:ea typeface="Calibri" panose="020F0502020204030204" pitchFamily="34" charset="0"/>
                <a:cs typeface="Latha" panose="020B0604020202020204" pitchFamily="34" charset="0"/>
              </a:rPr>
              <a:t>viii. The teachers need to use materials which the learner of English may have to use frequently, materials such as public announcements (No classes next Friday, Report for duty at 6:00 A.M.), invitations to parties and weddings, telephone messages, guidelines to perform a task, instructions to assemble toys, recipe, etc. </a:t>
            </a:r>
            <a:endParaRPr lang="en-US" sz="2400" b="1" dirty="0">
              <a:solidFill>
                <a:srgbClr val="00B050"/>
              </a:solidFill>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324414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E08D4A-2508-4BAA-A3C0-8024861A0A77}"/>
              </a:ext>
            </a:extLst>
          </p:cNvPr>
          <p:cNvSpPr/>
          <p:nvPr/>
        </p:nvSpPr>
        <p:spPr>
          <a:xfrm>
            <a:off x="914400" y="457201"/>
            <a:ext cx="9601200" cy="2443939"/>
          </a:xfrm>
          <a:prstGeom prst="rect">
            <a:avLst/>
          </a:prstGeom>
        </p:spPr>
        <p:txBody>
          <a:bodyPr wrap="square">
            <a:spAutoFit/>
          </a:bodyPr>
          <a:lstStyle/>
          <a:p>
            <a:pPr>
              <a:lnSpc>
                <a:spcPct val="107000"/>
              </a:lnSpc>
            </a:pPr>
            <a:r>
              <a:rPr lang="en-US" sz="2400" b="1" dirty="0">
                <a:solidFill>
                  <a:srgbClr val="6600CC"/>
                </a:solidFill>
                <a:latin typeface="Times New Roman" panose="02020603050405020304" pitchFamily="18" charset="0"/>
                <a:ea typeface="Calibri" panose="020F0502020204030204" pitchFamily="34" charset="0"/>
                <a:cs typeface="Latha" panose="020B0604020202020204" pitchFamily="34" charset="0"/>
              </a:rPr>
              <a:t>ix. The materials which focus on the learners’ survival needs, social needs, and personal needs are presented to them for reading. Reading Games which use catchy phrases in ads, T-shirts, campaign buttons, posters, stickers, etc., are presented to the beginning reader, even when he/she is struggling to master the mechanics of decoding the English alphabet.</a:t>
            </a:r>
            <a:endParaRPr lang="en-US" sz="2400" b="1" dirty="0">
              <a:solidFill>
                <a:srgbClr val="6600CC"/>
              </a:solidFill>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7696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A2A0A1-EA57-4CEF-B414-3CDDB7A548B2}"/>
              </a:ext>
            </a:extLst>
          </p:cNvPr>
          <p:cNvSpPr/>
          <p:nvPr/>
        </p:nvSpPr>
        <p:spPr>
          <a:xfrm>
            <a:off x="609600" y="228600"/>
            <a:ext cx="10744200" cy="4419800"/>
          </a:xfrm>
          <a:prstGeom prst="rect">
            <a:avLst/>
          </a:prstGeom>
        </p:spPr>
        <p:txBody>
          <a:bodyPr wrap="square">
            <a:spAutoFit/>
          </a:bodyPr>
          <a:lstStyle/>
          <a:p>
            <a:pPr>
              <a:lnSpc>
                <a:spcPct val="107000"/>
              </a:lnSpc>
            </a:pPr>
            <a:r>
              <a:rPr lang="en-US" sz="2400" b="1" dirty="0">
                <a:solidFill>
                  <a:srgbClr val="6600CC"/>
                </a:solidFill>
                <a:latin typeface="Times New Roman" panose="02020603050405020304" pitchFamily="18" charset="0"/>
                <a:ea typeface="Calibri" panose="020F0502020204030204" pitchFamily="34" charset="0"/>
                <a:cs typeface="Latha" panose="020B0604020202020204" pitchFamily="34" charset="0"/>
              </a:rPr>
              <a:t>x. Some Practical Steps:</a:t>
            </a:r>
            <a:endParaRPr lang="en-US" sz="2400" b="1" dirty="0">
              <a:solidFill>
                <a:srgbClr val="6600CC"/>
              </a:solidFill>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solidFill>
                  <a:srgbClr val="6600CC"/>
                </a:solidFill>
                <a:latin typeface="Times New Roman" panose="02020603050405020304" pitchFamily="18" charset="0"/>
                <a:ea typeface="Calibri" panose="020F0502020204030204" pitchFamily="34" charset="0"/>
                <a:cs typeface="Latha" panose="020B0604020202020204" pitchFamily="34" charset="0"/>
              </a:rPr>
              <a:t>There are four steps followed in a reading lesson:</a:t>
            </a:r>
            <a:endParaRPr lang="en-US" sz="2400" b="1" dirty="0">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solidFill>
                  <a:srgbClr val="C00000"/>
                </a:solidFill>
                <a:latin typeface="Times New Roman" panose="02020603050405020304" pitchFamily="18" charset="0"/>
                <a:ea typeface="Calibri" panose="020F0502020204030204" pitchFamily="34" charset="0"/>
                <a:cs typeface="Latha" panose="020B0604020202020204" pitchFamily="34" charset="0"/>
              </a:rPr>
              <a:t>a. Introduction. The teacher explains the purpose for reading the target passage, gives the students a setting for the text to be read, presents a background of appropriate information for the text to be read, and selects and introduces the new vocabulary necessary to comprehend the main ideas in the text.</a:t>
            </a:r>
            <a:endParaRPr lang="en-US" sz="2400" b="1" dirty="0">
              <a:solidFill>
                <a:srgbClr val="C00000"/>
              </a:solidFill>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solidFill>
                  <a:srgbClr val="9900FF"/>
                </a:solidFill>
                <a:latin typeface="Times New Roman" panose="02020603050405020304" pitchFamily="18" charset="0"/>
                <a:ea typeface="Calibri" panose="020F0502020204030204" pitchFamily="34" charset="0"/>
                <a:cs typeface="Latha" panose="020B0604020202020204" pitchFamily="34" charset="0"/>
              </a:rPr>
              <a:t>b. The reading. This is generally an oral exercise for the beginners, usually consisting of listening to the passage read aloud, or listening and following along. Later on, reading is silent.</a:t>
            </a:r>
            <a:endParaRPr lang="en-US" sz="2400" b="1" dirty="0">
              <a:solidFill>
                <a:srgbClr val="9900FF"/>
              </a:solidFill>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solidFill>
                  <a:srgbClr val="008080"/>
                </a:solidFill>
                <a:latin typeface="Times New Roman" panose="02020603050405020304" pitchFamily="18" charset="0"/>
                <a:ea typeface="Calibri" panose="020F0502020204030204" pitchFamily="34" charset="0"/>
                <a:cs typeface="Latha" panose="020B0604020202020204" pitchFamily="34" charset="0"/>
              </a:rPr>
              <a:t>c. Comprehension tasks.</a:t>
            </a:r>
            <a:endParaRPr lang="en-US" sz="2400" b="1" dirty="0">
              <a:solidFill>
                <a:srgbClr val="008080"/>
              </a:solidFill>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solidFill>
                  <a:srgbClr val="008080"/>
                </a:solidFill>
                <a:latin typeface="Times New Roman" panose="02020603050405020304" pitchFamily="18" charset="0"/>
                <a:ea typeface="Calibri" panose="020F0502020204030204" pitchFamily="34" charset="0"/>
                <a:cs typeface="Latha" panose="020B0604020202020204" pitchFamily="34" charset="0"/>
              </a:rPr>
              <a:t>d. Review and related exercises.</a:t>
            </a:r>
            <a:endParaRPr lang="en-US" sz="2400" b="1" dirty="0">
              <a:solidFill>
                <a:srgbClr val="008080"/>
              </a:solidFill>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59743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1C007-7F03-4708-AF08-12A9D07C097C}"/>
              </a:ext>
            </a:extLst>
          </p:cNvPr>
          <p:cNvSpPr/>
          <p:nvPr/>
        </p:nvSpPr>
        <p:spPr>
          <a:xfrm>
            <a:off x="609600" y="457200"/>
            <a:ext cx="8915400" cy="4419800"/>
          </a:xfrm>
          <a:prstGeom prst="rect">
            <a:avLst/>
          </a:prstGeom>
        </p:spPr>
        <p:txBody>
          <a:bodyPr wrap="square">
            <a:spAutoFit/>
          </a:bodyPr>
          <a:lstStyle/>
          <a:p>
            <a:pPr>
              <a:lnSpc>
                <a:spcPct val="107000"/>
              </a:lnSpc>
            </a:pPr>
            <a:r>
              <a:rPr lang="en-US" sz="2400" b="1" dirty="0">
                <a:solidFill>
                  <a:srgbClr val="9900FF"/>
                </a:solidFill>
                <a:latin typeface="Times New Roman" panose="02020603050405020304" pitchFamily="18" charset="0"/>
                <a:ea typeface="Calibri" panose="020F0502020204030204" pitchFamily="34" charset="0"/>
                <a:cs typeface="Latha" panose="020B0604020202020204" pitchFamily="34" charset="0"/>
              </a:rPr>
              <a:t>xi. The following behavioral steps may be followed in the class:</a:t>
            </a:r>
            <a:endParaRPr lang="en-US" sz="2400" b="1" dirty="0">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solidFill>
                  <a:srgbClr val="C00000"/>
                </a:solidFill>
                <a:latin typeface="Times New Roman" panose="02020603050405020304" pitchFamily="18" charset="0"/>
                <a:ea typeface="Calibri" panose="020F0502020204030204" pitchFamily="34" charset="0"/>
                <a:cs typeface="Latha" panose="020B0604020202020204" pitchFamily="34" charset="0"/>
              </a:rPr>
              <a:t>a. Teacher reads while students listen.</a:t>
            </a:r>
            <a:endParaRPr lang="en-US" sz="2400" b="1" dirty="0">
              <a:solidFill>
                <a:srgbClr val="C00000"/>
              </a:solidFill>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solidFill>
                  <a:srgbClr val="C00000"/>
                </a:solidFill>
                <a:latin typeface="Times New Roman" panose="02020603050405020304" pitchFamily="18" charset="0"/>
                <a:ea typeface="Calibri" panose="020F0502020204030204" pitchFamily="34" charset="0"/>
                <a:cs typeface="Latha" panose="020B0604020202020204" pitchFamily="34" charset="0"/>
              </a:rPr>
              <a:t>Discussion.</a:t>
            </a:r>
            <a:endParaRPr lang="en-US" sz="2400" b="1" dirty="0">
              <a:solidFill>
                <a:srgbClr val="C00000"/>
              </a:solidFill>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latin typeface="Times New Roman" panose="02020603050405020304" pitchFamily="18" charset="0"/>
                <a:ea typeface="Calibri" panose="020F0502020204030204" pitchFamily="34" charset="0"/>
                <a:cs typeface="Latha" panose="020B0604020202020204" pitchFamily="34" charset="0"/>
              </a:rPr>
              <a:t> </a:t>
            </a:r>
            <a:endParaRPr lang="en-US" sz="2400" b="1" dirty="0">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solidFill>
                  <a:srgbClr val="0033CC"/>
                </a:solidFill>
                <a:latin typeface="Times New Roman" panose="02020603050405020304" pitchFamily="18" charset="0"/>
                <a:ea typeface="Calibri" panose="020F0502020204030204" pitchFamily="34" charset="0"/>
                <a:cs typeface="Latha" panose="020B0604020202020204" pitchFamily="34" charset="0"/>
              </a:rPr>
              <a:t>b. Teacher reads while students listen and read along.</a:t>
            </a:r>
            <a:endParaRPr lang="en-US" sz="2400" b="1" dirty="0">
              <a:solidFill>
                <a:srgbClr val="0033CC"/>
              </a:solidFill>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solidFill>
                  <a:srgbClr val="0033CC"/>
                </a:solidFill>
                <a:latin typeface="Times New Roman" panose="02020603050405020304" pitchFamily="18" charset="0"/>
                <a:ea typeface="Calibri" panose="020F0502020204030204" pitchFamily="34" charset="0"/>
                <a:cs typeface="Latha" panose="020B0604020202020204" pitchFamily="34" charset="0"/>
              </a:rPr>
              <a:t>Discussion.</a:t>
            </a:r>
            <a:endParaRPr lang="en-US" sz="2400" b="1" dirty="0">
              <a:solidFill>
                <a:srgbClr val="0033CC"/>
              </a:solidFill>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latin typeface="Times New Roman" panose="02020603050405020304" pitchFamily="18" charset="0"/>
                <a:ea typeface="Calibri" panose="020F0502020204030204" pitchFamily="34" charset="0"/>
                <a:cs typeface="Latha" panose="020B0604020202020204" pitchFamily="34" charset="0"/>
              </a:rPr>
              <a:t> </a:t>
            </a:r>
            <a:endParaRPr lang="en-US" sz="2400" b="1" dirty="0">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solidFill>
                  <a:srgbClr val="CC0099"/>
                </a:solidFill>
                <a:latin typeface="Times New Roman" panose="02020603050405020304" pitchFamily="18" charset="0"/>
                <a:ea typeface="Calibri" panose="020F0502020204030204" pitchFamily="34" charset="0"/>
                <a:cs typeface="Latha" panose="020B0604020202020204" pitchFamily="34" charset="0"/>
              </a:rPr>
              <a:t>c. Student(s) read aloud (in small groups or in dyads).</a:t>
            </a:r>
            <a:endParaRPr lang="en-US" sz="2400" b="1" dirty="0">
              <a:solidFill>
                <a:srgbClr val="CC0099"/>
              </a:solidFill>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solidFill>
                  <a:srgbClr val="CC0099"/>
                </a:solidFill>
                <a:latin typeface="Times New Roman" panose="02020603050405020304" pitchFamily="18" charset="0"/>
                <a:ea typeface="Calibri" panose="020F0502020204030204" pitchFamily="34" charset="0"/>
                <a:cs typeface="Latha" panose="020B0604020202020204" pitchFamily="34" charset="0"/>
              </a:rPr>
              <a:t>Discussion.</a:t>
            </a:r>
            <a:endParaRPr lang="en-US" sz="2400" b="1" dirty="0">
              <a:solidFill>
                <a:srgbClr val="CC0099"/>
              </a:solidFill>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latin typeface="Times New Roman" panose="02020603050405020304" pitchFamily="18" charset="0"/>
                <a:ea typeface="Calibri" panose="020F0502020204030204" pitchFamily="34" charset="0"/>
                <a:cs typeface="Latha" panose="020B0604020202020204" pitchFamily="34" charset="0"/>
              </a:rPr>
              <a:t> </a:t>
            </a:r>
            <a:endParaRPr lang="en-US" sz="2400" b="1" dirty="0">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solidFill>
                  <a:srgbClr val="008080"/>
                </a:solidFill>
                <a:latin typeface="Times New Roman" panose="02020603050405020304" pitchFamily="18" charset="0"/>
                <a:ea typeface="Calibri" panose="020F0502020204030204" pitchFamily="34" charset="0"/>
                <a:cs typeface="Latha" panose="020B0604020202020204" pitchFamily="34" charset="0"/>
              </a:rPr>
              <a:t>d. Students read silently, or practice reading aloud individually.</a:t>
            </a:r>
            <a:endParaRPr lang="en-US" sz="2400" b="1" dirty="0">
              <a:solidFill>
                <a:srgbClr val="008080"/>
              </a:solidFill>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9148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C899DF-AE3F-4A97-BB17-9078E13E90FC}"/>
              </a:ext>
            </a:extLst>
          </p:cNvPr>
          <p:cNvSpPr/>
          <p:nvPr/>
        </p:nvSpPr>
        <p:spPr>
          <a:xfrm>
            <a:off x="838200" y="457200"/>
            <a:ext cx="8305800" cy="4419800"/>
          </a:xfrm>
          <a:prstGeom prst="rect">
            <a:avLst/>
          </a:prstGeom>
        </p:spPr>
        <p:txBody>
          <a:bodyPr wrap="square">
            <a:spAutoFit/>
          </a:bodyPr>
          <a:lstStyle/>
          <a:p>
            <a:pPr>
              <a:lnSpc>
                <a:spcPct val="107000"/>
              </a:lnSpc>
            </a:pPr>
            <a:r>
              <a:rPr lang="en-US" sz="2400" b="1" dirty="0">
                <a:solidFill>
                  <a:srgbClr val="00B050"/>
                </a:solidFill>
                <a:latin typeface="Times New Roman" panose="02020603050405020304" pitchFamily="18" charset="0"/>
                <a:ea typeface="Calibri" panose="020F0502020204030204" pitchFamily="34" charset="0"/>
                <a:cs typeface="Latha" panose="020B0604020202020204" pitchFamily="34" charset="0"/>
              </a:rPr>
              <a:t>Three types of questions are employed for discussion: </a:t>
            </a:r>
          </a:p>
          <a:p>
            <a:pPr>
              <a:lnSpc>
                <a:spcPct val="107000"/>
              </a:lnSpc>
            </a:pPr>
            <a:endParaRPr lang="en-US" sz="2400" b="1" dirty="0">
              <a:solidFill>
                <a:srgbClr val="00B050"/>
              </a:solidFill>
              <a:latin typeface="Times New Roman" panose="02020603050405020304" pitchFamily="18" charset="0"/>
              <a:ea typeface="Calibri" panose="020F0502020204030204" pitchFamily="34" charset="0"/>
              <a:cs typeface="Latha" panose="020B0604020202020204" pitchFamily="34" charset="0"/>
            </a:endParaRPr>
          </a:p>
          <a:p>
            <a:pPr>
              <a:lnSpc>
                <a:spcPct val="107000"/>
              </a:lnSpc>
            </a:pPr>
            <a:r>
              <a:rPr lang="en-US" sz="2400" b="1" dirty="0">
                <a:solidFill>
                  <a:srgbClr val="0000FF"/>
                </a:solidFill>
                <a:latin typeface="Times New Roman" panose="02020603050405020304" pitchFamily="18" charset="0"/>
                <a:ea typeface="Calibri" panose="020F0502020204030204" pitchFamily="34" charset="0"/>
                <a:cs typeface="Latha" panose="020B0604020202020204" pitchFamily="34" charset="0"/>
              </a:rPr>
              <a:t>information</a:t>
            </a:r>
            <a:r>
              <a:rPr lang="en-US" sz="2400" b="1" dirty="0">
                <a:solidFill>
                  <a:srgbClr val="CC0099"/>
                </a:solidFill>
                <a:latin typeface="Times New Roman" panose="02020603050405020304" pitchFamily="18" charset="0"/>
                <a:ea typeface="Calibri" panose="020F0502020204030204" pitchFamily="34" charset="0"/>
                <a:cs typeface="Latha" panose="020B0604020202020204" pitchFamily="34" charset="0"/>
              </a:rPr>
              <a:t> (what, when, where, who, how many, etc.), </a:t>
            </a:r>
          </a:p>
          <a:p>
            <a:pPr>
              <a:lnSpc>
                <a:spcPct val="107000"/>
              </a:lnSpc>
            </a:pPr>
            <a:endParaRPr lang="en-US" sz="2400" b="1" dirty="0">
              <a:latin typeface="Times New Roman" panose="02020603050405020304" pitchFamily="18" charset="0"/>
              <a:ea typeface="Calibri" panose="020F0502020204030204" pitchFamily="34" charset="0"/>
              <a:cs typeface="Latha" panose="020B0604020202020204" pitchFamily="34" charset="0"/>
            </a:endParaRPr>
          </a:p>
          <a:p>
            <a:pPr>
              <a:lnSpc>
                <a:spcPct val="107000"/>
              </a:lnSpc>
            </a:pPr>
            <a:r>
              <a:rPr lang="en-US" sz="2400" b="1" dirty="0">
                <a:solidFill>
                  <a:srgbClr val="C00000"/>
                </a:solidFill>
                <a:latin typeface="Times New Roman" panose="02020603050405020304" pitchFamily="18" charset="0"/>
                <a:ea typeface="Calibri" panose="020F0502020204030204" pitchFamily="34" charset="0"/>
                <a:cs typeface="Latha" panose="020B0604020202020204" pitchFamily="34" charset="0"/>
              </a:rPr>
              <a:t>inferential (Did Juan know English when he came to the United States? How do we know? Does Juan know how to drive?), </a:t>
            </a:r>
          </a:p>
          <a:p>
            <a:pPr>
              <a:lnSpc>
                <a:spcPct val="107000"/>
              </a:lnSpc>
            </a:pPr>
            <a:endParaRPr lang="en-US" sz="2400" b="1" dirty="0">
              <a:latin typeface="Times New Roman" panose="02020603050405020304" pitchFamily="18" charset="0"/>
              <a:ea typeface="Calibri" panose="020F0502020204030204" pitchFamily="34" charset="0"/>
              <a:cs typeface="Latha" panose="020B0604020202020204" pitchFamily="34" charset="0"/>
            </a:endParaRPr>
          </a:p>
          <a:p>
            <a:pPr>
              <a:lnSpc>
                <a:spcPct val="107000"/>
              </a:lnSpc>
            </a:pPr>
            <a:r>
              <a:rPr lang="en-US" sz="2400" b="1" dirty="0">
                <a:solidFill>
                  <a:srgbClr val="CC00FF"/>
                </a:solidFill>
                <a:latin typeface="Times New Roman" panose="02020603050405020304" pitchFamily="18" charset="0"/>
                <a:ea typeface="Calibri" panose="020F0502020204030204" pitchFamily="34" charset="0"/>
                <a:cs typeface="Latha" panose="020B0604020202020204" pitchFamily="34" charset="0"/>
              </a:rPr>
              <a:t>interpretive</a:t>
            </a:r>
            <a:r>
              <a:rPr lang="en-US" sz="2400" b="1" dirty="0">
                <a:solidFill>
                  <a:srgbClr val="6600CC"/>
                </a:solidFill>
                <a:latin typeface="Times New Roman" panose="02020603050405020304" pitchFamily="18" charset="0"/>
                <a:ea typeface="Calibri" panose="020F0502020204030204" pitchFamily="34" charset="0"/>
                <a:cs typeface="Latha" panose="020B0604020202020204" pitchFamily="34" charset="0"/>
              </a:rPr>
              <a:t> (questions relating to author’s opinion, reader’s judgment concerning the content of the article, etc.) (Bowen et al. 1985)</a:t>
            </a:r>
            <a:endParaRPr lang="en-US" sz="2400" b="1" dirty="0">
              <a:solidFill>
                <a:srgbClr val="6600CC"/>
              </a:solidFill>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281193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4D26D2-3E42-4594-B1F5-4B10D932E945}"/>
              </a:ext>
            </a:extLst>
          </p:cNvPr>
          <p:cNvSpPr/>
          <p:nvPr/>
        </p:nvSpPr>
        <p:spPr>
          <a:xfrm>
            <a:off x="457200" y="152400"/>
            <a:ext cx="11353800" cy="4419800"/>
          </a:xfrm>
          <a:prstGeom prst="rect">
            <a:avLst/>
          </a:prstGeom>
        </p:spPr>
        <p:txBody>
          <a:bodyPr wrap="square">
            <a:spAutoFit/>
          </a:bodyPr>
          <a:lstStyle/>
          <a:p>
            <a:pPr>
              <a:lnSpc>
                <a:spcPct val="107000"/>
              </a:lnSpc>
            </a:pPr>
            <a:r>
              <a:rPr lang="en-US" sz="2400" b="1" dirty="0">
                <a:solidFill>
                  <a:srgbClr val="CC0099"/>
                </a:solidFill>
                <a:latin typeface="Times New Roman" panose="02020603050405020304" pitchFamily="18" charset="0"/>
                <a:ea typeface="Calibri" panose="020F0502020204030204" pitchFamily="34" charset="0"/>
                <a:cs typeface="Latha" panose="020B0604020202020204" pitchFamily="34" charset="0"/>
              </a:rPr>
              <a:t>xii. Brown (1993) suggests asking the students to do the following ten things before reading begins.</a:t>
            </a:r>
            <a:endParaRPr lang="en-US" sz="2400" b="1" dirty="0">
              <a:solidFill>
                <a:srgbClr val="CC0099"/>
              </a:solidFill>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solidFill>
                  <a:srgbClr val="0033CC"/>
                </a:solidFill>
                <a:latin typeface="Times New Roman" panose="02020603050405020304" pitchFamily="18" charset="0"/>
                <a:ea typeface="Calibri" panose="020F0502020204030204" pitchFamily="34" charset="0"/>
                <a:cs typeface="Latha" panose="020B0604020202020204" pitchFamily="34" charset="0"/>
              </a:rPr>
              <a:t>1. Look at the title and the headings for each section. What do you think this passage is going to be about?</a:t>
            </a:r>
            <a:endParaRPr lang="en-US" sz="2400" b="1" dirty="0">
              <a:solidFill>
                <a:srgbClr val="0033CC"/>
              </a:solidFill>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solidFill>
                  <a:srgbClr val="C00000"/>
                </a:solidFill>
                <a:latin typeface="Times New Roman" panose="02020603050405020304" pitchFamily="18" charset="0"/>
                <a:ea typeface="Calibri" panose="020F0502020204030204" pitchFamily="34" charset="0"/>
                <a:cs typeface="Latha" panose="020B0604020202020204" pitchFamily="34" charset="0"/>
              </a:rPr>
              <a:t>2. Look at the pictures. What do you think this passage is going to be about?</a:t>
            </a:r>
            <a:endParaRPr lang="en-US" sz="2400" b="1" dirty="0">
              <a:solidFill>
                <a:srgbClr val="C00000"/>
              </a:solidFill>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solidFill>
                  <a:srgbClr val="CC00FF"/>
                </a:solidFill>
                <a:latin typeface="Times New Roman" panose="02020603050405020304" pitchFamily="18" charset="0"/>
                <a:ea typeface="Calibri" panose="020F0502020204030204" pitchFamily="34" charset="0"/>
                <a:cs typeface="Latha" panose="020B0604020202020204" pitchFamily="34" charset="0"/>
              </a:rPr>
              <a:t>3. Read the first and last paragraphs and the first sentence of each paragraph. What do you think this passage is going to be about?</a:t>
            </a:r>
            <a:endParaRPr lang="en-US" sz="2400" b="1" dirty="0">
              <a:solidFill>
                <a:srgbClr val="CC00FF"/>
              </a:solidFill>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solidFill>
                  <a:srgbClr val="008080"/>
                </a:solidFill>
                <a:latin typeface="Times New Roman" panose="02020603050405020304" pitchFamily="18" charset="0"/>
                <a:ea typeface="Calibri" panose="020F0502020204030204" pitchFamily="34" charset="0"/>
                <a:cs typeface="Latha" panose="020B0604020202020204" pitchFamily="34" charset="0"/>
              </a:rPr>
              <a:t>4. Read the title. Now quickly scan the passage and circle all the words that have a connection to the title.</a:t>
            </a:r>
            <a:endParaRPr lang="en-US" sz="2400" b="1" dirty="0">
              <a:solidFill>
                <a:srgbClr val="008080"/>
              </a:solidFill>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solidFill>
                  <a:srgbClr val="00B0F0"/>
                </a:solidFill>
                <a:latin typeface="Times New Roman" panose="02020603050405020304" pitchFamily="18" charset="0"/>
                <a:ea typeface="Calibri" panose="020F0502020204030204" pitchFamily="34" charset="0"/>
                <a:cs typeface="Latha" panose="020B0604020202020204" pitchFamily="34" charset="0"/>
              </a:rPr>
              <a:t>5. Scan the passage and cross out all the words you don’t know. After you read the passage again carefully, look up the words in a dictionary.</a:t>
            </a:r>
            <a:endParaRPr lang="en-US" sz="2400" b="1" dirty="0">
              <a:solidFill>
                <a:srgbClr val="00B0F0"/>
              </a:solidFill>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862101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6F1D36-A301-4440-9B9E-0D32829FE992}"/>
              </a:ext>
            </a:extLst>
          </p:cNvPr>
          <p:cNvSpPr/>
          <p:nvPr/>
        </p:nvSpPr>
        <p:spPr>
          <a:xfrm>
            <a:off x="685800" y="533400"/>
            <a:ext cx="9601200" cy="3897349"/>
          </a:xfrm>
          <a:prstGeom prst="rect">
            <a:avLst/>
          </a:prstGeom>
        </p:spPr>
        <p:txBody>
          <a:bodyPr wrap="square">
            <a:spAutoFit/>
          </a:bodyPr>
          <a:lstStyle/>
          <a:p>
            <a:pPr>
              <a:lnSpc>
                <a:spcPct val="107000"/>
              </a:lnSpc>
            </a:pPr>
            <a:r>
              <a:rPr lang="en-US" sz="2400" b="1" dirty="0">
                <a:solidFill>
                  <a:srgbClr val="C00000"/>
                </a:solidFill>
                <a:latin typeface="Times New Roman" panose="02020603050405020304" pitchFamily="18" charset="0"/>
                <a:ea typeface="Calibri" panose="020F0502020204030204" pitchFamily="34" charset="0"/>
                <a:cs typeface="Latha" panose="020B0604020202020204" pitchFamily="34" charset="0"/>
              </a:rPr>
              <a:t>6. After looking at the title, pictures, and so on, brainstorm the specific words you expect to see in the passage.</a:t>
            </a:r>
            <a:endParaRPr lang="en-US" sz="2400" b="1" dirty="0">
              <a:latin typeface="Times New Roman" panose="02020603050405020304" pitchFamily="18" charset="0"/>
              <a:ea typeface="Calibri" panose="020F0502020204030204" pitchFamily="34" charset="0"/>
              <a:cs typeface="Latha" panose="020B0604020202020204" pitchFamily="34" charset="0"/>
            </a:endParaRPr>
          </a:p>
          <a:p>
            <a:pPr>
              <a:lnSpc>
                <a:spcPct val="107000"/>
              </a:lnSpc>
            </a:pPr>
            <a:r>
              <a:rPr lang="en-US" sz="2400" b="1" dirty="0">
                <a:solidFill>
                  <a:srgbClr val="6600CC"/>
                </a:solidFill>
                <a:latin typeface="Times New Roman" panose="02020603050405020304" pitchFamily="18" charset="0"/>
                <a:ea typeface="Calibri" panose="020F0502020204030204" pitchFamily="34" charset="0"/>
                <a:cs typeface="Latha" panose="020B0604020202020204" pitchFamily="34" charset="0"/>
              </a:rPr>
              <a:t>7. After looking at the title and pictures, make up some questions you think this passage might answer.</a:t>
            </a:r>
          </a:p>
          <a:p>
            <a:r>
              <a:rPr lang="en-US" sz="2400" b="1" dirty="0">
                <a:solidFill>
                  <a:srgbClr val="CC00FF"/>
                </a:solidFill>
                <a:latin typeface="+mj-lt"/>
              </a:rPr>
              <a:t>8. What kind of passage is this? (Fiction? Nonfiction? —what kind?) Why would somebody read this? For information? Pleasure?</a:t>
            </a:r>
          </a:p>
          <a:p>
            <a:r>
              <a:rPr lang="en-US" sz="2400" b="1" dirty="0">
                <a:solidFill>
                  <a:srgbClr val="339966"/>
                </a:solidFill>
                <a:latin typeface="+mj-lt"/>
              </a:rPr>
              <a:t>9. Choose words from the passage and write them on the board. Ask students to scan the passage and circle them.</a:t>
            </a:r>
          </a:p>
          <a:p>
            <a:r>
              <a:rPr lang="en-US" sz="2400" b="1" dirty="0">
                <a:solidFill>
                  <a:srgbClr val="CC0099"/>
                </a:solidFill>
                <a:latin typeface="+mj-lt"/>
              </a:rPr>
              <a:t>10. Tell a story about the background of the reading passage.</a:t>
            </a:r>
          </a:p>
          <a:p>
            <a:pPr>
              <a:lnSpc>
                <a:spcPct val="107000"/>
              </a:lnSpc>
            </a:pPr>
            <a:endParaRPr lang="en-US" sz="2400" b="1" dirty="0">
              <a:solidFill>
                <a:srgbClr val="6600CC"/>
              </a:solidFill>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187379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AC976D-80B3-4C0E-8C0A-FDD232ABC555}"/>
              </a:ext>
            </a:extLst>
          </p:cNvPr>
          <p:cNvSpPr/>
          <p:nvPr/>
        </p:nvSpPr>
        <p:spPr>
          <a:xfrm>
            <a:off x="762000" y="533400"/>
            <a:ext cx="9982200" cy="4419800"/>
          </a:xfrm>
          <a:prstGeom prst="rect">
            <a:avLst/>
          </a:prstGeom>
        </p:spPr>
        <p:txBody>
          <a:bodyPr wrap="square">
            <a:spAutoFit/>
          </a:bodyPr>
          <a:lstStyle/>
          <a:p>
            <a:pPr>
              <a:lnSpc>
                <a:spcPct val="107000"/>
              </a:lnSpc>
            </a:pPr>
            <a:r>
              <a:rPr lang="en-US" sz="2400" b="1" dirty="0">
                <a:solidFill>
                  <a:srgbClr val="CC0099"/>
                </a:solidFill>
                <a:latin typeface="Times New Roman" panose="02020603050405020304" pitchFamily="18" charset="0"/>
                <a:ea typeface="Calibri" panose="020F0502020204030204" pitchFamily="34" charset="0"/>
                <a:cs typeface="Latha" panose="020B0604020202020204" pitchFamily="34" charset="0"/>
              </a:rPr>
              <a:t>xiii. Individualized Self-learning: For individualized self-learning, there is no better method than encouraging the students to read on their own whatever that interests them. </a:t>
            </a:r>
          </a:p>
          <a:p>
            <a:pPr>
              <a:lnSpc>
                <a:spcPct val="107000"/>
              </a:lnSpc>
            </a:pPr>
            <a:r>
              <a:rPr lang="en-US" sz="2400" b="1" dirty="0">
                <a:solidFill>
                  <a:srgbClr val="9900FF"/>
                </a:solidFill>
                <a:latin typeface="Times New Roman" panose="02020603050405020304" pitchFamily="18" charset="0"/>
                <a:ea typeface="Calibri" panose="020F0502020204030204" pitchFamily="34" charset="0"/>
                <a:cs typeface="Latha" panose="020B0604020202020204" pitchFamily="34" charset="0"/>
              </a:rPr>
              <a:t>Through reading, diction, grammar, and communicative efficiency improve. </a:t>
            </a:r>
          </a:p>
          <a:p>
            <a:pPr>
              <a:lnSpc>
                <a:spcPct val="107000"/>
              </a:lnSpc>
            </a:pPr>
            <a:endParaRPr lang="en-US" sz="2400" b="1" dirty="0">
              <a:latin typeface="Times New Roman" panose="02020603050405020304" pitchFamily="18" charset="0"/>
              <a:ea typeface="Calibri" panose="020F0502020204030204" pitchFamily="34" charset="0"/>
              <a:cs typeface="Latha" panose="020B0604020202020204" pitchFamily="34" charset="0"/>
            </a:endParaRPr>
          </a:p>
          <a:p>
            <a:pPr>
              <a:lnSpc>
                <a:spcPct val="107000"/>
              </a:lnSpc>
            </a:pPr>
            <a:r>
              <a:rPr lang="en-US" sz="2400" b="1" dirty="0">
                <a:solidFill>
                  <a:srgbClr val="008080"/>
                </a:solidFill>
                <a:latin typeface="Times New Roman" panose="02020603050405020304" pitchFamily="18" charset="0"/>
                <a:ea typeface="Calibri" panose="020F0502020204030204" pitchFamily="34" charset="0"/>
                <a:cs typeface="Latha" panose="020B0604020202020204" pitchFamily="34" charset="0"/>
              </a:rPr>
              <a:t>Through reading, students develop an empathy not only for the language but also for the content of the text they read, as well as the best traditions of the culture the language comes to represent in their understanding. </a:t>
            </a:r>
          </a:p>
          <a:p>
            <a:pPr>
              <a:lnSpc>
                <a:spcPct val="107000"/>
              </a:lnSpc>
            </a:pPr>
            <a:endParaRPr lang="en-US" sz="2400" b="1" dirty="0">
              <a:latin typeface="Times New Roman" panose="02020603050405020304" pitchFamily="18" charset="0"/>
              <a:ea typeface="Calibri" panose="020F0502020204030204" pitchFamily="34" charset="0"/>
              <a:cs typeface="Latha" panose="020B0604020202020204" pitchFamily="34" charset="0"/>
            </a:endParaRPr>
          </a:p>
          <a:p>
            <a:pPr>
              <a:lnSpc>
                <a:spcPct val="107000"/>
              </a:lnSpc>
            </a:pPr>
            <a:r>
              <a:rPr lang="en-US" sz="2400" b="1" dirty="0">
                <a:solidFill>
                  <a:srgbClr val="0033CC"/>
                </a:solidFill>
                <a:latin typeface="Times New Roman" panose="02020603050405020304" pitchFamily="18" charset="0"/>
                <a:ea typeface="Calibri" panose="020F0502020204030204" pitchFamily="34" charset="0"/>
                <a:cs typeface="Latha" panose="020B0604020202020204" pitchFamily="34" charset="0"/>
              </a:rPr>
              <a:t>Through reading what is noble in English thought is appropriated.</a:t>
            </a:r>
            <a:endParaRPr lang="en-US" sz="2400" b="1" dirty="0">
              <a:solidFill>
                <a:srgbClr val="0033CC"/>
              </a:solidFill>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178960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5. What is Writing?</a:t>
            </a:r>
          </a:p>
        </p:txBody>
      </p:sp>
      <p:sp>
        <p:nvSpPr>
          <p:cNvPr id="3" name="Text Placeholder 2"/>
          <p:cNvSpPr>
            <a:spLocks noGrp="1"/>
          </p:cNvSpPr>
          <p:nvPr>
            <p:ph type="body" idx="1"/>
          </p:nvPr>
        </p:nvSpPr>
        <p:spPr/>
        <p:txBody>
          <a:bodyPr>
            <a:normAutofit/>
          </a:bodyPr>
          <a:lstStyle/>
          <a:p>
            <a:r>
              <a:rPr lang="en-US" sz="3600" b="1" dirty="0">
                <a:solidFill>
                  <a:srgbClr val="6600CC"/>
                </a:solidFill>
              </a:rPr>
              <a:t>Some Issues</a:t>
            </a:r>
          </a:p>
        </p:txBody>
      </p:sp>
    </p:spTree>
    <p:extLst>
      <p:ext uri="{BB962C8B-B14F-4D97-AF65-F5344CB8AC3E}">
        <p14:creationId xmlns:p14="http://schemas.microsoft.com/office/powerpoint/2010/main" val="19318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26FAD1-31AC-4862-98F1-7E9AAFE75DA3}"/>
              </a:ext>
            </a:extLst>
          </p:cNvPr>
          <p:cNvSpPr/>
          <p:nvPr/>
        </p:nvSpPr>
        <p:spPr>
          <a:xfrm>
            <a:off x="1981200" y="457200"/>
            <a:ext cx="8077200" cy="2794098"/>
          </a:xfrm>
          <a:prstGeom prst="rect">
            <a:avLst/>
          </a:prstGeom>
        </p:spPr>
        <p:txBody>
          <a:bodyPr wrap="square">
            <a:spAutoFit/>
          </a:bodyPr>
          <a:lstStyle/>
          <a:p>
            <a:pPr>
              <a:lnSpc>
                <a:spcPct val="107000"/>
              </a:lnSpc>
              <a:spcAft>
                <a:spcPts val="800"/>
              </a:spcAft>
            </a:pPr>
            <a:r>
              <a:rPr lang="en-US" sz="3200" b="1" dirty="0">
                <a:solidFill>
                  <a:srgbClr val="6600CC"/>
                </a:solidFill>
                <a:latin typeface="+mj-lt"/>
                <a:ea typeface="Calibri" panose="020F0502020204030204" pitchFamily="34" charset="0"/>
                <a:cs typeface="Latha" panose="020B0604020202020204" pitchFamily="34" charset="0"/>
              </a:rPr>
              <a:t>x. Not elegance, not style, but meaning conveying pronunciation.</a:t>
            </a:r>
          </a:p>
          <a:p>
            <a:pPr>
              <a:lnSpc>
                <a:spcPct val="107000"/>
              </a:lnSpc>
              <a:spcAft>
                <a:spcPts val="800"/>
              </a:spcAft>
            </a:pPr>
            <a:r>
              <a:rPr lang="en-US" sz="3200" b="1" dirty="0">
                <a:solidFill>
                  <a:srgbClr val="339966"/>
                </a:solidFill>
                <a:latin typeface="+mj-lt"/>
                <a:ea typeface="Calibri" panose="020F0502020204030204" pitchFamily="34" charset="0"/>
                <a:cs typeface="Latha" panose="020B0604020202020204" pitchFamily="34" charset="0"/>
              </a:rPr>
              <a:t>xi. Incorrect and/or unclear pronunciation should not be equated with inadequate knowledge of English, to certain extent. </a:t>
            </a:r>
            <a:endParaRPr lang="en-US" sz="3200" b="1" dirty="0">
              <a:solidFill>
                <a:srgbClr val="339966"/>
              </a:solidFill>
              <a:effectLst/>
              <a:latin typeface="+mj-lt"/>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355142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E75AC8-B320-418C-9225-C6EF0D5E5B9B}"/>
              </a:ext>
            </a:extLst>
          </p:cNvPr>
          <p:cNvSpPr/>
          <p:nvPr/>
        </p:nvSpPr>
        <p:spPr>
          <a:xfrm>
            <a:off x="609600" y="457200"/>
            <a:ext cx="10287000" cy="4419800"/>
          </a:xfrm>
          <a:prstGeom prst="rect">
            <a:avLst/>
          </a:prstGeom>
        </p:spPr>
        <p:txBody>
          <a:bodyPr wrap="square">
            <a:spAutoFit/>
          </a:bodyPr>
          <a:lstStyle/>
          <a:p>
            <a:pPr>
              <a:lnSpc>
                <a:spcPct val="107000"/>
              </a:lnSpc>
            </a:pPr>
            <a:r>
              <a:rPr lang="en-US" sz="2400" b="1" dirty="0">
                <a:solidFill>
                  <a:srgbClr val="C00000"/>
                </a:solidFill>
                <a:latin typeface="Times New Roman" panose="02020603050405020304" pitchFamily="18" charset="0"/>
                <a:ea typeface="Calibri" panose="020F0502020204030204" pitchFamily="34" charset="0"/>
                <a:cs typeface="Latha" panose="020B0604020202020204" pitchFamily="34" charset="0"/>
              </a:rPr>
              <a:t>5. Writing</a:t>
            </a:r>
            <a:endParaRPr lang="en-US" sz="2400" b="1" dirty="0">
              <a:solidFill>
                <a:srgbClr val="C00000"/>
              </a:solidFill>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err="1">
                <a:solidFill>
                  <a:srgbClr val="008080"/>
                </a:solidFill>
                <a:latin typeface="Times New Roman" panose="02020603050405020304" pitchFamily="18" charset="0"/>
                <a:ea typeface="Calibri" panose="020F0502020204030204" pitchFamily="34" charset="0"/>
                <a:cs typeface="Latha" panose="020B0604020202020204" pitchFamily="34" charset="0"/>
              </a:rPr>
              <a:t>i</a:t>
            </a:r>
            <a:r>
              <a:rPr lang="en-US" sz="2400" b="1" dirty="0">
                <a:solidFill>
                  <a:srgbClr val="008080"/>
                </a:solidFill>
                <a:latin typeface="Times New Roman" panose="02020603050405020304" pitchFamily="18" charset="0"/>
                <a:ea typeface="Calibri" panose="020F0502020204030204" pitchFamily="34" charset="0"/>
                <a:cs typeface="Latha" panose="020B0604020202020204" pitchFamily="34" charset="0"/>
              </a:rPr>
              <a:t>. Writing is an individual effort, but it is more rule-bound.</a:t>
            </a:r>
            <a:endParaRPr lang="en-US" sz="2400" b="1" dirty="0">
              <a:solidFill>
                <a:srgbClr val="008080"/>
              </a:solidFill>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latin typeface="Times New Roman" panose="02020603050405020304" pitchFamily="18" charset="0"/>
                <a:ea typeface="Calibri" panose="020F0502020204030204" pitchFamily="34" charset="0"/>
                <a:cs typeface="Latha" panose="020B0604020202020204" pitchFamily="34" charset="0"/>
              </a:rPr>
              <a:t> </a:t>
            </a:r>
            <a:endParaRPr lang="en-US" sz="2400" b="1" dirty="0">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solidFill>
                  <a:srgbClr val="CC0099"/>
                </a:solidFill>
                <a:latin typeface="Times New Roman" panose="02020603050405020304" pitchFamily="18" charset="0"/>
                <a:ea typeface="Calibri" panose="020F0502020204030204" pitchFamily="34" charset="0"/>
                <a:cs typeface="Latha" panose="020B0604020202020204" pitchFamily="34" charset="0"/>
              </a:rPr>
              <a:t>ii. Written language differs from oral language in structure and mode of functioning.</a:t>
            </a:r>
            <a:endParaRPr lang="en-US" sz="2400" b="1" dirty="0">
              <a:solidFill>
                <a:srgbClr val="CC0099"/>
              </a:solidFill>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latin typeface="Times New Roman" panose="02020603050405020304" pitchFamily="18" charset="0"/>
                <a:ea typeface="Calibri" panose="020F0502020204030204" pitchFamily="34" charset="0"/>
                <a:cs typeface="Latha" panose="020B0604020202020204" pitchFamily="34" charset="0"/>
              </a:rPr>
              <a:t> </a:t>
            </a:r>
            <a:endParaRPr lang="en-US" sz="2400" b="1" dirty="0">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solidFill>
                  <a:srgbClr val="9900FF"/>
                </a:solidFill>
                <a:latin typeface="Times New Roman" panose="02020603050405020304" pitchFamily="18" charset="0"/>
                <a:ea typeface="Calibri" panose="020F0502020204030204" pitchFamily="34" charset="0"/>
                <a:cs typeface="Latha" panose="020B0604020202020204" pitchFamily="34" charset="0"/>
              </a:rPr>
              <a:t>iii. For many among us, English learning and English teaching seem to mean only Writing.</a:t>
            </a:r>
            <a:endParaRPr lang="en-US" sz="2400" b="1" dirty="0">
              <a:solidFill>
                <a:srgbClr val="9900FF"/>
              </a:solidFill>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latin typeface="Times New Roman" panose="02020603050405020304" pitchFamily="18" charset="0"/>
                <a:ea typeface="Calibri" panose="020F0502020204030204" pitchFamily="34" charset="0"/>
                <a:cs typeface="Latha" panose="020B0604020202020204" pitchFamily="34" charset="0"/>
              </a:rPr>
              <a:t> </a:t>
            </a:r>
            <a:endParaRPr lang="en-US" sz="2400" b="1" dirty="0">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solidFill>
                  <a:srgbClr val="0033CC"/>
                </a:solidFill>
                <a:latin typeface="Times New Roman" panose="02020603050405020304" pitchFamily="18" charset="0"/>
                <a:ea typeface="Calibri" panose="020F0502020204030204" pitchFamily="34" charset="0"/>
                <a:cs typeface="Latha" panose="020B0604020202020204" pitchFamily="34" charset="0"/>
              </a:rPr>
              <a:t>iv. We also tend to speak as we tend to write. We also tend to speak with reading pronunciation.</a:t>
            </a:r>
            <a:endParaRPr lang="en-US" sz="2400" b="1" dirty="0">
              <a:solidFill>
                <a:srgbClr val="0033CC"/>
              </a:solidFill>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98884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97CEC5-7D2E-49A0-A977-C1B09BC09B37}"/>
              </a:ext>
            </a:extLst>
          </p:cNvPr>
          <p:cNvSpPr/>
          <p:nvPr/>
        </p:nvSpPr>
        <p:spPr>
          <a:xfrm>
            <a:off x="609600" y="381000"/>
            <a:ext cx="10591800" cy="3629455"/>
          </a:xfrm>
          <a:prstGeom prst="rect">
            <a:avLst/>
          </a:prstGeom>
        </p:spPr>
        <p:txBody>
          <a:bodyPr wrap="square">
            <a:spAutoFit/>
          </a:bodyPr>
          <a:lstStyle/>
          <a:p>
            <a:pPr>
              <a:lnSpc>
                <a:spcPct val="107000"/>
              </a:lnSpc>
            </a:pPr>
            <a:r>
              <a:rPr lang="en-US" sz="2400" b="1" dirty="0">
                <a:solidFill>
                  <a:srgbClr val="0033CC"/>
                </a:solidFill>
                <a:latin typeface="Times New Roman" panose="02020603050405020304" pitchFamily="18" charset="0"/>
                <a:ea typeface="Calibri" panose="020F0502020204030204" pitchFamily="34" charset="0"/>
                <a:cs typeface="Latha" panose="020B0604020202020204" pitchFamily="34" charset="0"/>
              </a:rPr>
              <a:t>v. Most of us feel inadequate in the face of the writing task. Our tests and examinations mostly revolve around our writing skill. Answers to questions are often memorized and thus writing a test becomes easier! Most of us learn to write well once we join the workforce.</a:t>
            </a:r>
            <a:endParaRPr lang="en-US" sz="2400" b="1" dirty="0">
              <a:solidFill>
                <a:srgbClr val="0033CC"/>
              </a:solidFill>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latin typeface="Times New Roman" panose="02020603050405020304" pitchFamily="18" charset="0"/>
                <a:ea typeface="Calibri" panose="020F0502020204030204" pitchFamily="34" charset="0"/>
                <a:cs typeface="Latha" panose="020B0604020202020204" pitchFamily="34" charset="0"/>
              </a:rPr>
              <a:t> </a:t>
            </a:r>
            <a:endParaRPr lang="en-US" sz="2400" b="1" dirty="0">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solidFill>
                  <a:srgbClr val="C00000"/>
                </a:solidFill>
                <a:latin typeface="Times New Roman" panose="02020603050405020304" pitchFamily="18" charset="0"/>
                <a:ea typeface="Calibri" panose="020F0502020204030204" pitchFamily="34" charset="0"/>
                <a:cs typeface="Latha" panose="020B0604020202020204" pitchFamily="34" charset="0"/>
              </a:rPr>
              <a:t>vi. College students as well as college teachers really need to focus on writing correct English. They also need to focus on writing fluently on a topic given to them without grammatical and idiomatic errors. How about the teachers making it a habit of writing at least one page daily in English?</a:t>
            </a:r>
            <a:endParaRPr lang="en-US" sz="2400" b="1" dirty="0">
              <a:solidFill>
                <a:srgbClr val="C00000"/>
              </a:solidFill>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2023299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B2A19D-DBC2-40D4-844C-68F586AABDE2}"/>
              </a:ext>
            </a:extLst>
          </p:cNvPr>
          <p:cNvSpPr/>
          <p:nvPr/>
        </p:nvSpPr>
        <p:spPr>
          <a:xfrm>
            <a:off x="762000" y="381000"/>
            <a:ext cx="8382000" cy="4814972"/>
          </a:xfrm>
          <a:prstGeom prst="rect">
            <a:avLst/>
          </a:prstGeom>
        </p:spPr>
        <p:txBody>
          <a:bodyPr wrap="square">
            <a:spAutoFit/>
          </a:bodyPr>
          <a:lstStyle/>
          <a:p>
            <a:pPr>
              <a:lnSpc>
                <a:spcPct val="107000"/>
              </a:lnSpc>
            </a:pPr>
            <a:r>
              <a:rPr lang="en-US" sz="2400" b="1" dirty="0">
                <a:solidFill>
                  <a:srgbClr val="C00000"/>
                </a:solidFill>
                <a:latin typeface="Times New Roman" panose="02020603050405020304" pitchFamily="18" charset="0"/>
                <a:ea typeface="Calibri" panose="020F0502020204030204" pitchFamily="34" charset="0"/>
                <a:cs typeface="Latha" panose="020B0604020202020204" pitchFamily="34" charset="0"/>
              </a:rPr>
              <a:t>vii. How about avoiding abbreviations when they write a letter, or a brief communication message, etc.? </a:t>
            </a:r>
            <a:endParaRPr lang="en-US" sz="2400" b="1" dirty="0">
              <a:solidFill>
                <a:srgbClr val="C00000"/>
              </a:solidFill>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latin typeface="Times New Roman" panose="02020603050405020304" pitchFamily="18" charset="0"/>
                <a:ea typeface="Calibri" panose="020F0502020204030204" pitchFamily="34" charset="0"/>
                <a:cs typeface="Latha" panose="020B0604020202020204" pitchFamily="34" charset="0"/>
              </a:rPr>
              <a:t> </a:t>
            </a:r>
            <a:endParaRPr lang="en-US" sz="2400" b="1" dirty="0">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solidFill>
                  <a:srgbClr val="9900FF"/>
                </a:solidFill>
                <a:latin typeface="Times New Roman" panose="02020603050405020304" pitchFamily="18" charset="0"/>
                <a:ea typeface="Calibri" panose="020F0502020204030204" pitchFamily="34" charset="0"/>
                <a:cs typeface="Latha" panose="020B0604020202020204" pitchFamily="34" charset="0"/>
              </a:rPr>
              <a:t>viii. Well-structure writing classes have the potential to help consolidate and improve the students’ (as well as teachers’) speaking and reading skills.</a:t>
            </a:r>
            <a:endParaRPr lang="en-US" sz="2400" b="1" dirty="0">
              <a:solidFill>
                <a:srgbClr val="9900FF"/>
              </a:solidFill>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latin typeface="Times New Roman" panose="02020603050405020304" pitchFamily="18" charset="0"/>
                <a:ea typeface="Calibri" panose="020F0502020204030204" pitchFamily="34" charset="0"/>
                <a:cs typeface="Latha" panose="020B0604020202020204" pitchFamily="34" charset="0"/>
              </a:rPr>
              <a:t> </a:t>
            </a:r>
            <a:endParaRPr lang="en-US" sz="2400" b="1" dirty="0">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solidFill>
                  <a:srgbClr val="008080"/>
                </a:solidFill>
                <a:latin typeface="Times New Roman" panose="02020603050405020304" pitchFamily="18" charset="0"/>
                <a:ea typeface="Calibri" panose="020F0502020204030204" pitchFamily="34" charset="0"/>
                <a:cs typeface="Latha" panose="020B0604020202020204" pitchFamily="34" charset="0"/>
              </a:rPr>
              <a:t>ix. Handwriting is also an important element of writing skill. Students and teachers should have the handwriting that is read and understood by others without much difficulty. Elegant handwriting is not necessary, but plain, easy to read handwriting is important.</a:t>
            </a:r>
            <a:endParaRPr lang="en-US" sz="2400" b="1" dirty="0">
              <a:solidFill>
                <a:srgbClr val="008080"/>
              </a:solidFill>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305170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8FC9BC-96D7-49BE-B28E-2834778B4D6C}"/>
              </a:ext>
            </a:extLst>
          </p:cNvPr>
          <p:cNvSpPr/>
          <p:nvPr/>
        </p:nvSpPr>
        <p:spPr>
          <a:xfrm>
            <a:off x="990600" y="533400"/>
            <a:ext cx="8153400" cy="3436646"/>
          </a:xfrm>
          <a:prstGeom prst="rect">
            <a:avLst/>
          </a:prstGeom>
        </p:spPr>
        <p:txBody>
          <a:bodyPr wrap="square">
            <a:spAutoFit/>
          </a:bodyPr>
          <a:lstStyle/>
          <a:p>
            <a:pPr>
              <a:lnSpc>
                <a:spcPct val="107000"/>
              </a:lnSpc>
            </a:pPr>
            <a:r>
              <a:rPr lang="en-US" sz="2400" b="1" dirty="0">
                <a:solidFill>
                  <a:srgbClr val="0033CC"/>
                </a:solidFill>
                <a:latin typeface="Times New Roman" panose="02020603050405020304" pitchFamily="18" charset="0"/>
                <a:ea typeface="Calibri" panose="020F0502020204030204" pitchFamily="34" charset="0"/>
                <a:cs typeface="Latha" panose="020B0604020202020204" pitchFamily="34" charset="0"/>
              </a:rPr>
              <a:t>x. Young students begin with copying, and copying becomes a game, a play for them. The adult students may not relish much copying, and yet some amount of copying is important even to retain in memory what has been learned. So, encourage your class to do some copying exercises.</a:t>
            </a:r>
            <a:endParaRPr lang="en-US" sz="2400" b="1" dirty="0">
              <a:solidFill>
                <a:srgbClr val="0033CC"/>
              </a:solidFill>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dirty="0">
                <a:latin typeface="Times New Roman" panose="02020603050405020304" pitchFamily="18" charset="0"/>
                <a:ea typeface="Calibri" panose="020F0502020204030204" pitchFamily="34" charset="0"/>
                <a:cs typeface="Latha" panose="020B0604020202020204" pitchFamily="34" charset="0"/>
              </a:rPr>
              <a:t> </a:t>
            </a:r>
            <a:endParaRPr lang="en-US" sz="1600" dirty="0">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solidFill>
                  <a:srgbClr val="CC00FF"/>
                </a:solidFill>
                <a:latin typeface="Times New Roman" panose="02020603050405020304" pitchFamily="18" charset="0"/>
                <a:ea typeface="Calibri" panose="020F0502020204030204" pitchFamily="34" charset="0"/>
                <a:cs typeface="Latha" panose="020B0604020202020204" pitchFamily="34" charset="0"/>
              </a:rPr>
              <a:t>xi. Writing improves our vocabulary power. Listing objects in pictures helps learning and remembering words.</a:t>
            </a:r>
            <a:endParaRPr lang="en-US" sz="2400" b="1" dirty="0">
              <a:solidFill>
                <a:srgbClr val="CC00FF"/>
              </a:solidFill>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dirty="0">
                <a:latin typeface="Times New Roman" panose="02020603050405020304" pitchFamily="18" charset="0"/>
                <a:ea typeface="Calibri" panose="020F0502020204030204" pitchFamily="34" charset="0"/>
                <a:cs typeface="Latha" panose="020B0604020202020204" pitchFamily="34" charset="0"/>
              </a:rPr>
              <a:t> </a:t>
            </a:r>
            <a:endParaRPr lang="en-US" sz="1600" dirty="0">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345026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AB4CDD-7B14-44AF-9B08-79421E27C624}"/>
              </a:ext>
            </a:extLst>
          </p:cNvPr>
          <p:cNvSpPr/>
          <p:nvPr/>
        </p:nvSpPr>
        <p:spPr>
          <a:xfrm>
            <a:off x="762000" y="533400"/>
            <a:ext cx="8382000" cy="4814972"/>
          </a:xfrm>
          <a:prstGeom prst="rect">
            <a:avLst/>
          </a:prstGeom>
        </p:spPr>
        <p:txBody>
          <a:bodyPr wrap="square">
            <a:spAutoFit/>
          </a:bodyPr>
          <a:lstStyle/>
          <a:p>
            <a:pPr>
              <a:lnSpc>
                <a:spcPct val="107000"/>
              </a:lnSpc>
            </a:pPr>
            <a:r>
              <a:rPr lang="en-US" sz="2400" b="1" dirty="0">
                <a:solidFill>
                  <a:srgbClr val="0033CC"/>
                </a:solidFill>
                <a:latin typeface="Times New Roman" panose="02020603050405020304" pitchFamily="18" charset="0"/>
                <a:ea typeface="Calibri" panose="020F0502020204030204" pitchFamily="34" charset="0"/>
                <a:cs typeface="Latha" panose="020B0604020202020204" pitchFamily="34" charset="0"/>
              </a:rPr>
              <a:t>xii. Tamil speaking English learners and teachers commit several grammatical and spelling errors. They tend to write long sentences, and this results in more errors. Simple sentences should be preferred. Avoid as much as possible long complex sentences.</a:t>
            </a:r>
          </a:p>
          <a:p>
            <a:pPr>
              <a:lnSpc>
                <a:spcPct val="107000"/>
              </a:lnSpc>
            </a:pPr>
            <a:endParaRPr lang="en-US" sz="2400" b="1" dirty="0">
              <a:latin typeface="Times New Roman" panose="02020603050405020304" pitchFamily="18" charset="0"/>
              <a:ea typeface="Calibri" panose="020F0502020204030204" pitchFamily="34" charset="0"/>
              <a:cs typeface="Latha" panose="020B0604020202020204" pitchFamily="34" charset="0"/>
            </a:endParaRPr>
          </a:p>
          <a:p>
            <a:pPr>
              <a:lnSpc>
                <a:spcPct val="107000"/>
              </a:lnSpc>
            </a:pPr>
            <a:r>
              <a:rPr lang="en-US" sz="2400" b="1" dirty="0">
                <a:solidFill>
                  <a:srgbClr val="CC0099"/>
                </a:solidFill>
                <a:latin typeface="Times New Roman" panose="02020603050405020304" pitchFamily="18" charset="0"/>
                <a:ea typeface="Calibri" panose="020F0502020204030204" pitchFamily="34" charset="0"/>
                <a:cs typeface="Latha" panose="020B0604020202020204" pitchFamily="34" charset="0"/>
              </a:rPr>
              <a:t>Subordinate clauses should be limited in number. Gender and tense mastery are very important. Mixing tenses are often noticed. Singular and plural confusion is also noticed. </a:t>
            </a:r>
          </a:p>
          <a:p>
            <a:pPr>
              <a:lnSpc>
                <a:spcPct val="107000"/>
              </a:lnSpc>
            </a:pPr>
            <a:endParaRPr lang="en-US" sz="2400" b="1" dirty="0">
              <a:latin typeface="Times New Roman" panose="02020603050405020304" pitchFamily="18" charset="0"/>
              <a:ea typeface="Calibri" panose="020F0502020204030204" pitchFamily="34" charset="0"/>
              <a:cs typeface="Latha" panose="020B0604020202020204" pitchFamily="34" charset="0"/>
            </a:endParaRPr>
          </a:p>
          <a:p>
            <a:pPr>
              <a:lnSpc>
                <a:spcPct val="107000"/>
              </a:lnSpc>
            </a:pPr>
            <a:r>
              <a:rPr lang="en-US" sz="2400" b="1" dirty="0">
                <a:solidFill>
                  <a:srgbClr val="C00000"/>
                </a:solidFill>
                <a:latin typeface="Times New Roman" panose="02020603050405020304" pitchFamily="18" charset="0"/>
                <a:ea typeface="Calibri" panose="020F0502020204030204" pitchFamily="34" charset="0"/>
                <a:cs typeface="Latha" panose="020B0604020202020204" pitchFamily="34" charset="0"/>
              </a:rPr>
              <a:t>High sounding words seem to be preferred. Simple words are better and more effective. </a:t>
            </a:r>
            <a:endParaRPr lang="en-US" sz="2400" b="1" dirty="0">
              <a:solidFill>
                <a:srgbClr val="C00000"/>
              </a:solidFill>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271950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6F49F6-D45E-42CF-87AC-4F9F8074FBE5}"/>
              </a:ext>
            </a:extLst>
          </p:cNvPr>
          <p:cNvSpPr/>
          <p:nvPr/>
        </p:nvSpPr>
        <p:spPr>
          <a:xfrm>
            <a:off x="762000" y="533401"/>
            <a:ext cx="8382000" cy="3234283"/>
          </a:xfrm>
          <a:prstGeom prst="rect">
            <a:avLst/>
          </a:prstGeom>
        </p:spPr>
        <p:txBody>
          <a:bodyPr wrap="square">
            <a:spAutoFit/>
          </a:bodyPr>
          <a:lstStyle/>
          <a:p>
            <a:pPr>
              <a:lnSpc>
                <a:spcPct val="107000"/>
              </a:lnSpc>
            </a:pPr>
            <a:r>
              <a:rPr lang="en-US" sz="2400" b="1" dirty="0">
                <a:solidFill>
                  <a:srgbClr val="C00000"/>
                </a:solidFill>
                <a:latin typeface="Times New Roman" panose="02020603050405020304" pitchFamily="18" charset="0"/>
                <a:ea typeface="Calibri" panose="020F0502020204030204" pitchFamily="34" charset="0"/>
                <a:cs typeface="Latha" panose="020B0604020202020204" pitchFamily="34" charset="0"/>
              </a:rPr>
              <a:t>xiii. Use of dictionary is a must.  But most students and most teachers do not seem to have their own dictionaries. We should develop the habit of checking dictionaries for spelling, meaning, usage, idioms, etc. </a:t>
            </a:r>
            <a:endParaRPr lang="en-US" sz="2400" b="1" dirty="0">
              <a:solidFill>
                <a:srgbClr val="C00000"/>
              </a:solidFill>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latin typeface="Times New Roman" panose="02020603050405020304" pitchFamily="18" charset="0"/>
                <a:ea typeface="Calibri" panose="020F0502020204030204" pitchFamily="34" charset="0"/>
                <a:cs typeface="Latha" panose="020B0604020202020204" pitchFamily="34" charset="0"/>
              </a:rPr>
              <a:t> </a:t>
            </a:r>
            <a:endParaRPr lang="en-US" sz="2400" b="1" dirty="0">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solidFill>
                  <a:srgbClr val="9900FF"/>
                </a:solidFill>
                <a:latin typeface="Times New Roman" panose="02020603050405020304" pitchFamily="18" charset="0"/>
                <a:ea typeface="Calibri" panose="020F0502020204030204" pitchFamily="34" charset="0"/>
                <a:cs typeface="Latha" panose="020B0604020202020204" pitchFamily="34" charset="0"/>
              </a:rPr>
              <a:t>xiv. Using dictionary will enable us to paraphrase a quotation, bring in greater emphasis in our writing where emphasis is needed.</a:t>
            </a:r>
            <a:endParaRPr lang="en-US" sz="2400" b="1" dirty="0">
              <a:solidFill>
                <a:srgbClr val="9900FF"/>
              </a:solidFill>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394286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C595E3-FC38-4166-A4A5-1C0E63EDD91C}"/>
              </a:ext>
            </a:extLst>
          </p:cNvPr>
          <p:cNvSpPr/>
          <p:nvPr/>
        </p:nvSpPr>
        <p:spPr>
          <a:xfrm>
            <a:off x="762000" y="533400"/>
            <a:ext cx="8382000" cy="4419800"/>
          </a:xfrm>
          <a:prstGeom prst="rect">
            <a:avLst/>
          </a:prstGeom>
        </p:spPr>
        <p:txBody>
          <a:bodyPr wrap="square">
            <a:spAutoFit/>
          </a:bodyPr>
          <a:lstStyle/>
          <a:p>
            <a:pPr>
              <a:lnSpc>
                <a:spcPct val="107000"/>
              </a:lnSpc>
            </a:pPr>
            <a:r>
              <a:rPr lang="en-US" sz="2400" b="1" dirty="0">
                <a:solidFill>
                  <a:srgbClr val="9900FF"/>
                </a:solidFill>
                <a:latin typeface="Times New Roman" panose="02020603050405020304" pitchFamily="18" charset="0"/>
                <a:ea typeface="Calibri" panose="020F0502020204030204" pitchFamily="34" charset="0"/>
                <a:cs typeface="Latha" panose="020B0604020202020204" pitchFamily="34" charset="0"/>
              </a:rPr>
              <a:t>xv. I would recommend that our college students as well as college teachers do the following:</a:t>
            </a:r>
            <a:endParaRPr lang="en-US" sz="2400" b="1" dirty="0">
              <a:solidFill>
                <a:srgbClr val="9900FF"/>
              </a:solidFill>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solidFill>
                  <a:srgbClr val="C00000"/>
                </a:solidFill>
                <a:latin typeface="Times New Roman" panose="02020603050405020304" pitchFamily="18" charset="0"/>
                <a:ea typeface="Calibri" panose="020F0502020204030204" pitchFamily="34" charset="0"/>
                <a:cs typeface="Latha" panose="020B0604020202020204" pitchFamily="34" charset="0"/>
              </a:rPr>
              <a:t>a. Make topical vocabulary lists. For example, under “Fruits”, list all words you know. Then, check what you don’t know!</a:t>
            </a:r>
            <a:endParaRPr lang="en-US" sz="2400" b="1" dirty="0">
              <a:solidFill>
                <a:srgbClr val="C00000"/>
              </a:solidFill>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solidFill>
                  <a:srgbClr val="0033CC"/>
                </a:solidFill>
                <a:latin typeface="Times New Roman" panose="02020603050405020304" pitchFamily="18" charset="0"/>
                <a:ea typeface="Calibri" panose="020F0502020204030204" pitchFamily="34" charset="0"/>
                <a:cs typeface="Latha" panose="020B0604020202020204" pitchFamily="34" charset="0"/>
              </a:rPr>
              <a:t>b. Make associational pairs or groups of words. </a:t>
            </a:r>
            <a:r>
              <a:rPr lang="en-US" sz="2400" b="1" dirty="0">
                <a:solidFill>
                  <a:srgbClr val="CC00FF"/>
                </a:solidFill>
                <a:latin typeface="Times New Roman" panose="02020603050405020304" pitchFamily="18" charset="0"/>
                <a:ea typeface="Calibri" panose="020F0502020204030204" pitchFamily="34" charset="0"/>
                <a:cs typeface="Latha" panose="020B0604020202020204" pitchFamily="34" charset="0"/>
              </a:rPr>
              <a:t>Father/Mother</a:t>
            </a:r>
            <a:endParaRPr lang="en-US" sz="2400" b="1" dirty="0">
              <a:solidFill>
                <a:srgbClr val="0033CC"/>
              </a:solidFill>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solidFill>
                  <a:srgbClr val="008080"/>
                </a:solidFill>
                <a:latin typeface="Times New Roman" panose="02020603050405020304" pitchFamily="18" charset="0"/>
                <a:ea typeface="Calibri" panose="020F0502020204030204" pitchFamily="34" charset="0"/>
                <a:cs typeface="Latha" panose="020B0604020202020204" pitchFamily="34" charset="0"/>
              </a:rPr>
              <a:t>c. Prepare antonyms.</a:t>
            </a:r>
            <a:endParaRPr lang="en-US" sz="2400" b="1" dirty="0">
              <a:solidFill>
                <a:srgbClr val="008080"/>
              </a:solidFill>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solidFill>
                  <a:srgbClr val="CC00FF"/>
                </a:solidFill>
                <a:latin typeface="Times New Roman" panose="02020603050405020304" pitchFamily="18" charset="0"/>
                <a:ea typeface="Calibri" panose="020F0502020204030204" pitchFamily="34" charset="0"/>
                <a:cs typeface="Latha" panose="020B0604020202020204" pitchFamily="34" charset="0"/>
              </a:rPr>
              <a:t>d. Prepare synonyms.</a:t>
            </a:r>
            <a:endParaRPr lang="en-US" sz="2400" b="1" dirty="0">
              <a:solidFill>
                <a:srgbClr val="CC00FF"/>
              </a:solidFill>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solidFill>
                  <a:srgbClr val="6600CC"/>
                </a:solidFill>
                <a:latin typeface="Times New Roman" panose="02020603050405020304" pitchFamily="18" charset="0"/>
                <a:ea typeface="Calibri" panose="020F0502020204030204" pitchFamily="34" charset="0"/>
                <a:cs typeface="Latha" panose="020B0604020202020204" pitchFamily="34" charset="0"/>
              </a:rPr>
              <a:t>e. Make familiar paradigms like the days of the week or the months.</a:t>
            </a:r>
            <a:endParaRPr lang="en-US" sz="2400" b="1" dirty="0">
              <a:solidFill>
                <a:srgbClr val="6600CC"/>
              </a:solidFill>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solidFill>
                  <a:srgbClr val="339966"/>
                </a:solidFill>
                <a:latin typeface="Times New Roman" panose="02020603050405020304" pitchFamily="18" charset="0"/>
                <a:ea typeface="Calibri" panose="020F0502020204030204" pitchFamily="34" charset="0"/>
                <a:cs typeface="Latha" panose="020B0604020202020204" pitchFamily="34" charset="0"/>
              </a:rPr>
              <a:t>f. Make personal lists, such as items on a shopping list, food served at a meal, and packing lists.</a:t>
            </a:r>
            <a:endParaRPr lang="en-US" sz="2400" b="1" dirty="0">
              <a:solidFill>
                <a:srgbClr val="339966"/>
              </a:solidFill>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336473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4D99B2-D30F-48CB-A1E9-CEEA37BC62B3}"/>
              </a:ext>
            </a:extLst>
          </p:cNvPr>
          <p:cNvSpPr/>
          <p:nvPr/>
        </p:nvSpPr>
        <p:spPr>
          <a:xfrm>
            <a:off x="762000" y="304801"/>
            <a:ext cx="9296400" cy="4814972"/>
          </a:xfrm>
          <a:prstGeom prst="rect">
            <a:avLst/>
          </a:prstGeom>
        </p:spPr>
        <p:txBody>
          <a:bodyPr wrap="square">
            <a:spAutoFit/>
          </a:bodyPr>
          <a:lstStyle/>
          <a:p>
            <a:pPr>
              <a:lnSpc>
                <a:spcPct val="107000"/>
              </a:lnSpc>
            </a:pPr>
            <a:r>
              <a:rPr lang="en-US" sz="2400" b="1" dirty="0">
                <a:solidFill>
                  <a:srgbClr val="9900FF"/>
                </a:solidFill>
                <a:latin typeface="Times New Roman" panose="02020603050405020304" pitchFamily="18" charset="0"/>
                <a:ea typeface="Calibri" panose="020F0502020204030204" pitchFamily="34" charset="0"/>
                <a:cs typeface="Latha" panose="020B0604020202020204" pitchFamily="34" charset="0"/>
              </a:rPr>
              <a:t>xvi. Students and teachers sit at home and recall words they know under each meaning category such as food, fruits, vegetables, kinship terms, natural events, natural surroundings, recall as many words as possible for a given topic, etc.</a:t>
            </a:r>
            <a:endParaRPr lang="en-US" sz="2400" b="1" dirty="0">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solidFill>
                  <a:srgbClr val="C00000"/>
                </a:solidFill>
                <a:latin typeface="Times New Roman" panose="02020603050405020304" pitchFamily="18" charset="0"/>
                <a:ea typeface="Calibri" panose="020F0502020204030204" pitchFamily="34" charset="0"/>
                <a:cs typeface="Latha" panose="020B0604020202020204" pitchFamily="34" charset="0"/>
              </a:rPr>
              <a:t>xvii. Most textbooks written by well-known authors often de-emphasize the need to correct the writings of learners of English as a second or foreign language, and place an emphasis on meaning and free writing, or fluency in writing. </a:t>
            </a:r>
          </a:p>
          <a:p>
            <a:pPr>
              <a:lnSpc>
                <a:spcPct val="107000"/>
              </a:lnSpc>
            </a:pPr>
            <a:r>
              <a:rPr lang="en-US" sz="2400" b="1" dirty="0">
                <a:solidFill>
                  <a:srgbClr val="0000FF"/>
                </a:solidFill>
                <a:latin typeface="Times New Roman" panose="02020603050405020304" pitchFamily="18" charset="0"/>
                <a:ea typeface="Calibri" panose="020F0502020204030204" pitchFamily="34" charset="0"/>
                <a:cs typeface="Latha" panose="020B0604020202020204" pitchFamily="34" charset="0"/>
              </a:rPr>
              <a:t>However, I personally feel that if the teachers do not correct the students’ writings in the Third World countries, a sense of self-sufficiency sets in and the students will not recognize the errors they have committed.</a:t>
            </a:r>
            <a:endParaRPr lang="en-US" sz="2400" b="1" dirty="0">
              <a:solidFill>
                <a:srgbClr val="0000FF"/>
              </a:solidFill>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174671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5F0661-E2FD-45A0-AA2C-92A9C2717C21}"/>
              </a:ext>
            </a:extLst>
          </p:cNvPr>
          <p:cNvSpPr/>
          <p:nvPr/>
        </p:nvSpPr>
        <p:spPr>
          <a:xfrm>
            <a:off x="990600" y="533400"/>
            <a:ext cx="8153400" cy="2839111"/>
          </a:xfrm>
          <a:prstGeom prst="rect">
            <a:avLst/>
          </a:prstGeom>
        </p:spPr>
        <p:txBody>
          <a:bodyPr wrap="square">
            <a:spAutoFit/>
          </a:bodyPr>
          <a:lstStyle/>
          <a:p>
            <a:pPr>
              <a:lnSpc>
                <a:spcPct val="107000"/>
              </a:lnSpc>
            </a:pPr>
            <a:r>
              <a:rPr lang="en-US" sz="2400" b="1" dirty="0">
                <a:solidFill>
                  <a:srgbClr val="C00000"/>
                </a:solidFill>
                <a:latin typeface="Times New Roman" panose="02020603050405020304" pitchFamily="18" charset="0"/>
                <a:ea typeface="Calibri" panose="020F0502020204030204" pitchFamily="34" charset="0"/>
                <a:cs typeface="Latha" panose="020B0604020202020204" pitchFamily="34" charset="0"/>
              </a:rPr>
              <a:t>xviii. Students should be encouraged to plan, polish, rewrite their passages several times. This applies also to the college teachers. We all need to improve our writing skill in English. Through daily practice we will be able to achieve this goal.</a:t>
            </a:r>
            <a:endParaRPr lang="en-US" sz="2400" b="1" dirty="0">
              <a:solidFill>
                <a:srgbClr val="C00000"/>
              </a:solidFill>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latin typeface="Times New Roman" panose="02020603050405020304" pitchFamily="18" charset="0"/>
                <a:ea typeface="Calibri" panose="020F0502020204030204" pitchFamily="34" charset="0"/>
                <a:cs typeface="Latha" panose="020B0604020202020204" pitchFamily="34" charset="0"/>
              </a:rPr>
              <a:t> </a:t>
            </a:r>
            <a:endParaRPr lang="en-US" sz="2400" b="1" dirty="0">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solidFill>
                  <a:srgbClr val="0000FF"/>
                </a:solidFill>
                <a:latin typeface="Times New Roman" panose="02020603050405020304" pitchFamily="18" charset="0"/>
                <a:ea typeface="Calibri" panose="020F0502020204030204" pitchFamily="34" charset="0"/>
                <a:cs typeface="Latha" panose="020B0604020202020204" pitchFamily="34" charset="0"/>
              </a:rPr>
              <a:t>xix. Note-taking and story-writing will be a good exercise for both students and teachers.</a:t>
            </a:r>
            <a:endParaRPr lang="en-US" sz="2400" b="1" dirty="0">
              <a:solidFill>
                <a:srgbClr val="0000FF"/>
              </a:solidFill>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1563157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EF9173-B02C-4D9C-809A-9B1BAB055353}"/>
              </a:ext>
            </a:extLst>
          </p:cNvPr>
          <p:cNvSpPr/>
          <p:nvPr/>
        </p:nvSpPr>
        <p:spPr>
          <a:xfrm>
            <a:off x="1219200" y="685801"/>
            <a:ext cx="7924800" cy="4024628"/>
          </a:xfrm>
          <a:prstGeom prst="rect">
            <a:avLst/>
          </a:prstGeom>
        </p:spPr>
        <p:txBody>
          <a:bodyPr wrap="square">
            <a:spAutoFit/>
          </a:bodyPr>
          <a:lstStyle/>
          <a:p>
            <a:pPr>
              <a:lnSpc>
                <a:spcPct val="107000"/>
              </a:lnSpc>
            </a:pPr>
            <a:r>
              <a:rPr lang="en-US" sz="2400" b="1" dirty="0">
                <a:solidFill>
                  <a:srgbClr val="6600CC"/>
                </a:solidFill>
                <a:latin typeface="Times New Roman" panose="02020603050405020304" pitchFamily="18" charset="0"/>
                <a:ea typeface="Calibri" panose="020F0502020204030204" pitchFamily="34" charset="0"/>
                <a:cs typeface="Latha" panose="020B0604020202020204" pitchFamily="34" charset="0"/>
              </a:rPr>
              <a:t>xx. Filling in forms of general nature, forms for registered or certified mail in the post office, writing letters to friends, newspapers, and other organizations, writing business letters, writing instructions for someone to perform a particular task, writing a journal/diary-writing, and even writing some creative short stories are all important steps. </a:t>
            </a:r>
          </a:p>
          <a:p>
            <a:pPr>
              <a:lnSpc>
                <a:spcPct val="107000"/>
              </a:lnSpc>
            </a:pPr>
            <a:endParaRPr lang="en-US" sz="2400" b="1" dirty="0">
              <a:latin typeface="Times New Roman" panose="02020603050405020304" pitchFamily="18" charset="0"/>
              <a:ea typeface="Calibri" panose="020F0502020204030204" pitchFamily="34" charset="0"/>
              <a:cs typeface="Latha" panose="020B0604020202020204" pitchFamily="34" charset="0"/>
            </a:endParaRPr>
          </a:p>
          <a:p>
            <a:pPr>
              <a:lnSpc>
                <a:spcPct val="107000"/>
              </a:lnSpc>
            </a:pPr>
            <a:r>
              <a:rPr lang="en-US" sz="2400" b="1" dirty="0">
                <a:solidFill>
                  <a:srgbClr val="0000FF"/>
                </a:solidFill>
                <a:latin typeface="Times New Roman" panose="02020603050405020304" pitchFamily="18" charset="0"/>
                <a:ea typeface="Calibri" panose="020F0502020204030204" pitchFamily="34" charset="0"/>
                <a:cs typeface="Latha" panose="020B0604020202020204" pitchFamily="34" charset="0"/>
              </a:rPr>
              <a:t>Let us focus our writing practice to meet the future demands the students would face when they join workforce.</a:t>
            </a:r>
            <a:endParaRPr lang="en-US" sz="2400" b="1" dirty="0">
              <a:solidFill>
                <a:srgbClr val="0000FF"/>
              </a:solidFill>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45503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094DF4-2FF9-4899-8EB5-37710C64A3F0}"/>
              </a:ext>
            </a:extLst>
          </p:cNvPr>
          <p:cNvSpPr/>
          <p:nvPr/>
        </p:nvSpPr>
        <p:spPr>
          <a:xfrm>
            <a:off x="1143000" y="457200"/>
            <a:ext cx="9601200" cy="3527248"/>
          </a:xfrm>
          <a:prstGeom prst="rect">
            <a:avLst/>
          </a:prstGeom>
        </p:spPr>
        <p:txBody>
          <a:bodyPr wrap="square">
            <a:spAutoFit/>
          </a:bodyPr>
          <a:lstStyle/>
          <a:p>
            <a:pPr>
              <a:lnSpc>
                <a:spcPct val="107000"/>
              </a:lnSpc>
              <a:spcAft>
                <a:spcPts val="800"/>
              </a:spcAft>
            </a:pPr>
            <a:r>
              <a:rPr lang="en-US" sz="3200" b="1" dirty="0">
                <a:solidFill>
                  <a:srgbClr val="C00000"/>
                </a:solidFill>
                <a:latin typeface="+mj-lt"/>
                <a:ea typeface="Calibri" panose="020F0502020204030204" pitchFamily="34" charset="0"/>
                <a:cs typeface="Latha" panose="020B0604020202020204" pitchFamily="34" charset="0"/>
              </a:rPr>
              <a:t>xii. Two or three categories of Students as well as Teachers dominate our English Teaching/Learning classes:</a:t>
            </a:r>
          </a:p>
          <a:p>
            <a:pPr>
              <a:lnSpc>
                <a:spcPct val="107000"/>
              </a:lnSpc>
              <a:spcAft>
                <a:spcPts val="800"/>
              </a:spcAft>
            </a:pPr>
            <a:r>
              <a:rPr lang="en-US" sz="3200" b="1" dirty="0">
                <a:latin typeface="+mj-lt"/>
                <a:ea typeface="Calibri" panose="020F0502020204030204" pitchFamily="34" charset="0"/>
                <a:cs typeface="Latha" panose="020B0604020202020204" pitchFamily="34" charset="0"/>
              </a:rPr>
              <a:t>	</a:t>
            </a:r>
            <a:r>
              <a:rPr lang="en-US" sz="3200" b="1" dirty="0">
                <a:solidFill>
                  <a:srgbClr val="339966"/>
                </a:solidFill>
                <a:latin typeface="+mj-lt"/>
                <a:ea typeface="Calibri" panose="020F0502020204030204" pitchFamily="34" charset="0"/>
                <a:cs typeface="Latha" panose="020B0604020202020204" pitchFamily="34" charset="0"/>
              </a:rPr>
              <a:t>a. Rural Background</a:t>
            </a:r>
          </a:p>
          <a:p>
            <a:pPr>
              <a:lnSpc>
                <a:spcPct val="107000"/>
              </a:lnSpc>
              <a:spcAft>
                <a:spcPts val="800"/>
              </a:spcAft>
            </a:pPr>
            <a:r>
              <a:rPr lang="en-US" sz="3200" b="1" dirty="0">
                <a:latin typeface="+mj-lt"/>
                <a:ea typeface="Calibri" panose="020F0502020204030204" pitchFamily="34" charset="0"/>
                <a:cs typeface="Latha" panose="020B0604020202020204" pitchFamily="34" charset="0"/>
              </a:rPr>
              <a:t>	</a:t>
            </a:r>
            <a:r>
              <a:rPr lang="en-US" sz="3200" b="1" dirty="0">
                <a:solidFill>
                  <a:srgbClr val="7030A0"/>
                </a:solidFill>
                <a:latin typeface="+mj-lt"/>
                <a:ea typeface="Calibri" panose="020F0502020204030204" pitchFamily="34" charset="0"/>
                <a:cs typeface="Latha" panose="020B0604020202020204" pitchFamily="34" charset="0"/>
              </a:rPr>
              <a:t>b. First Generation Learners and Teachers</a:t>
            </a:r>
          </a:p>
          <a:p>
            <a:r>
              <a:rPr lang="en-US" sz="3200" b="1" dirty="0">
                <a:latin typeface="+mj-lt"/>
                <a:ea typeface="Calibri" panose="020F0502020204030204" pitchFamily="34" charset="0"/>
              </a:rPr>
              <a:t>	</a:t>
            </a:r>
            <a:r>
              <a:rPr lang="en-US" sz="3200" b="1" dirty="0">
                <a:solidFill>
                  <a:srgbClr val="0070C0"/>
                </a:solidFill>
                <a:latin typeface="+mj-lt"/>
                <a:ea typeface="Calibri" panose="020F0502020204030204" pitchFamily="34" charset="0"/>
              </a:rPr>
              <a:t>c. Tamil Medium Classes</a:t>
            </a:r>
          </a:p>
        </p:txBody>
      </p:sp>
    </p:spTree>
    <p:extLst>
      <p:ext uri="{BB962C8B-B14F-4D97-AF65-F5344CB8AC3E}">
        <p14:creationId xmlns:p14="http://schemas.microsoft.com/office/powerpoint/2010/main" val="7214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76ED95-5526-4012-AB76-1D479FED1F7A}"/>
              </a:ext>
            </a:extLst>
          </p:cNvPr>
          <p:cNvSpPr/>
          <p:nvPr/>
        </p:nvSpPr>
        <p:spPr>
          <a:xfrm>
            <a:off x="762000" y="457200"/>
            <a:ext cx="10515600" cy="3227102"/>
          </a:xfrm>
          <a:prstGeom prst="rect">
            <a:avLst/>
          </a:prstGeom>
        </p:spPr>
        <p:txBody>
          <a:bodyPr wrap="square">
            <a:spAutoFit/>
          </a:bodyPr>
          <a:lstStyle/>
          <a:p>
            <a:pPr>
              <a:lnSpc>
                <a:spcPct val="107000"/>
              </a:lnSpc>
            </a:pPr>
            <a:r>
              <a:rPr lang="en-US" sz="2400" b="1" dirty="0">
                <a:solidFill>
                  <a:srgbClr val="0000FF"/>
                </a:solidFill>
                <a:latin typeface="Times New Roman" panose="02020603050405020304" pitchFamily="18" charset="0"/>
                <a:ea typeface="Calibri" panose="020F0502020204030204" pitchFamily="34" charset="0"/>
                <a:cs typeface="Latha" panose="020B0604020202020204" pitchFamily="34" charset="0"/>
              </a:rPr>
              <a:t>xxi. Most students are reluctant to write. Apart from the fact that writing needs more deliberate involvement than reading, students are afraid that what they write may be full of errors in a language with which they have just begun to gain some acquaintance. </a:t>
            </a:r>
            <a:endParaRPr lang="en-US" sz="2400" b="1" dirty="0">
              <a:solidFill>
                <a:srgbClr val="0000FF"/>
              </a:solidFill>
              <a:latin typeface="Calibri" panose="020F0502020204030204" pitchFamily="34" charset="0"/>
              <a:ea typeface="Calibri" panose="020F0502020204030204" pitchFamily="34" charset="0"/>
              <a:cs typeface="Latha" panose="020B0604020202020204" pitchFamily="34" charset="0"/>
            </a:endParaRPr>
          </a:p>
          <a:p>
            <a:pPr>
              <a:lnSpc>
                <a:spcPct val="107000"/>
              </a:lnSpc>
            </a:pPr>
            <a:endParaRPr lang="en-US" sz="2400" b="1" dirty="0">
              <a:solidFill>
                <a:srgbClr val="CC0099"/>
              </a:solidFill>
              <a:latin typeface="Times New Roman" panose="02020603050405020304" pitchFamily="18" charset="0"/>
              <a:ea typeface="Calibri" panose="020F0502020204030204" pitchFamily="34" charset="0"/>
              <a:cs typeface="Latha" panose="020B0604020202020204" pitchFamily="34" charset="0"/>
            </a:endParaRPr>
          </a:p>
          <a:p>
            <a:pPr>
              <a:lnSpc>
                <a:spcPct val="107000"/>
              </a:lnSpc>
            </a:pPr>
            <a:r>
              <a:rPr lang="en-US" sz="2400" b="1" dirty="0">
                <a:solidFill>
                  <a:srgbClr val="CC0099"/>
                </a:solidFill>
                <a:latin typeface="Times New Roman" panose="02020603050405020304" pitchFamily="18" charset="0"/>
                <a:ea typeface="Calibri" panose="020F0502020204030204" pitchFamily="34" charset="0"/>
                <a:cs typeface="Latha" panose="020B0604020202020204" pitchFamily="34" charset="0"/>
              </a:rPr>
              <a:t>xxii. Students will face great difficulty in composing their thoughts in English, a second or foreign language to them. </a:t>
            </a:r>
          </a:p>
          <a:p>
            <a:pPr>
              <a:lnSpc>
                <a:spcPct val="107000"/>
              </a:lnSpc>
            </a:pPr>
            <a:endParaRPr lang="en-US" sz="2400" b="1" dirty="0">
              <a:latin typeface="Times New Roman" panose="02020603050405020304" pitchFamily="18"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153021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630716-8DA4-47D0-8AE7-1577F5E6974F}"/>
              </a:ext>
            </a:extLst>
          </p:cNvPr>
          <p:cNvSpPr/>
          <p:nvPr/>
        </p:nvSpPr>
        <p:spPr>
          <a:xfrm>
            <a:off x="914400" y="685800"/>
            <a:ext cx="8229600" cy="4024628"/>
          </a:xfrm>
          <a:prstGeom prst="rect">
            <a:avLst/>
          </a:prstGeom>
        </p:spPr>
        <p:txBody>
          <a:bodyPr wrap="square">
            <a:spAutoFit/>
          </a:bodyPr>
          <a:lstStyle/>
          <a:p>
            <a:pPr>
              <a:lnSpc>
                <a:spcPct val="107000"/>
              </a:lnSpc>
            </a:pPr>
            <a:r>
              <a:rPr lang="en-US" sz="2400" b="1" dirty="0">
                <a:solidFill>
                  <a:srgbClr val="C00000"/>
                </a:solidFill>
                <a:latin typeface="Times New Roman" panose="02020603050405020304" pitchFamily="18" charset="0"/>
                <a:ea typeface="Calibri" panose="020F0502020204030204" pitchFamily="34" charset="0"/>
                <a:cs typeface="Latha" panose="020B0604020202020204" pitchFamily="34" charset="0"/>
              </a:rPr>
              <a:t>As standards of writing are more stringent than in other skills, students need to be trained to proceed from writing short passages to longer essays. </a:t>
            </a:r>
          </a:p>
          <a:p>
            <a:pPr>
              <a:lnSpc>
                <a:spcPct val="107000"/>
              </a:lnSpc>
            </a:pPr>
            <a:endParaRPr lang="en-US" sz="2400" b="1" dirty="0">
              <a:solidFill>
                <a:srgbClr val="C00000"/>
              </a:solidFill>
              <a:latin typeface="Times New Roman" panose="02020603050405020304" pitchFamily="18" charset="0"/>
              <a:ea typeface="Calibri" panose="020F0502020204030204" pitchFamily="34" charset="0"/>
              <a:cs typeface="Latha" panose="020B0604020202020204" pitchFamily="34" charset="0"/>
            </a:endParaRPr>
          </a:p>
          <a:p>
            <a:pPr>
              <a:lnSpc>
                <a:spcPct val="107000"/>
              </a:lnSpc>
            </a:pPr>
            <a:r>
              <a:rPr lang="en-US" sz="2400" b="1" dirty="0">
                <a:solidFill>
                  <a:srgbClr val="6600CC"/>
                </a:solidFill>
                <a:latin typeface="Times New Roman" panose="02020603050405020304" pitchFamily="18" charset="0"/>
                <a:ea typeface="Calibri" panose="020F0502020204030204" pitchFamily="34" charset="0"/>
                <a:cs typeface="Latha" panose="020B0604020202020204" pitchFamily="34" charset="0"/>
              </a:rPr>
              <a:t>They need a lot of encouragement, and appreciation. They need good models, and modeling. </a:t>
            </a:r>
          </a:p>
          <a:p>
            <a:pPr>
              <a:lnSpc>
                <a:spcPct val="107000"/>
              </a:lnSpc>
            </a:pPr>
            <a:endParaRPr lang="en-US" sz="2400" b="1" dirty="0">
              <a:solidFill>
                <a:srgbClr val="C00000"/>
              </a:solidFill>
              <a:latin typeface="Times New Roman" panose="02020603050405020304" pitchFamily="18" charset="0"/>
              <a:ea typeface="Calibri" panose="020F0502020204030204" pitchFamily="34" charset="0"/>
              <a:cs typeface="Latha" panose="020B0604020202020204" pitchFamily="34" charset="0"/>
            </a:endParaRPr>
          </a:p>
          <a:p>
            <a:pPr>
              <a:lnSpc>
                <a:spcPct val="107000"/>
              </a:lnSpc>
            </a:pPr>
            <a:r>
              <a:rPr lang="en-US" sz="2400" b="1" dirty="0">
                <a:solidFill>
                  <a:srgbClr val="339966"/>
                </a:solidFill>
                <a:latin typeface="Times New Roman" panose="02020603050405020304" pitchFamily="18" charset="0"/>
                <a:ea typeface="Calibri" panose="020F0502020204030204" pitchFamily="34" charset="0"/>
                <a:cs typeface="Latha" panose="020B0604020202020204" pitchFamily="34" charset="0"/>
              </a:rPr>
              <a:t>They need to be exposed to standard written materials. The form and the character of such materials need to be explained to them.</a:t>
            </a:r>
            <a:endParaRPr lang="en-US" sz="2400" b="1" dirty="0">
              <a:solidFill>
                <a:srgbClr val="339966"/>
              </a:solidFill>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370920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D23596-846B-40E1-B004-80DCD5E38499}"/>
              </a:ext>
            </a:extLst>
          </p:cNvPr>
          <p:cNvSpPr/>
          <p:nvPr/>
        </p:nvSpPr>
        <p:spPr>
          <a:xfrm>
            <a:off x="609600" y="381000"/>
            <a:ext cx="10439400" cy="4814972"/>
          </a:xfrm>
          <a:prstGeom prst="rect">
            <a:avLst/>
          </a:prstGeom>
        </p:spPr>
        <p:txBody>
          <a:bodyPr wrap="square">
            <a:spAutoFit/>
          </a:bodyPr>
          <a:lstStyle/>
          <a:p>
            <a:pPr>
              <a:lnSpc>
                <a:spcPct val="107000"/>
              </a:lnSpc>
            </a:pPr>
            <a:r>
              <a:rPr lang="en-US" sz="2400" b="1" dirty="0">
                <a:solidFill>
                  <a:srgbClr val="6600CC"/>
                </a:solidFill>
                <a:latin typeface="Times New Roman" panose="02020603050405020304" pitchFamily="18" charset="0"/>
                <a:ea typeface="Calibri" panose="020F0502020204030204" pitchFamily="34" charset="0"/>
                <a:cs typeface="Latha" panose="020B0604020202020204" pitchFamily="34" charset="0"/>
              </a:rPr>
              <a:t>xxiv. I believe college teachers also learn a lot to write even as they begin to teach writing. At home they must write short pieces and then exchange these with their coworkers to get corrected. No superiority complex, no inferiority complex!</a:t>
            </a:r>
            <a:endParaRPr lang="en-US" sz="2400" b="1" dirty="0">
              <a:solidFill>
                <a:srgbClr val="6600CC"/>
              </a:solidFill>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dirty="0">
                <a:latin typeface="Times New Roman" panose="02020603050405020304" pitchFamily="18" charset="0"/>
                <a:ea typeface="Calibri" panose="020F0502020204030204" pitchFamily="34" charset="0"/>
                <a:cs typeface="Latha" panose="020B0604020202020204" pitchFamily="34" charset="0"/>
              </a:rPr>
              <a:t> </a:t>
            </a:r>
            <a:endParaRPr lang="en-US" sz="2400" b="1" dirty="0">
              <a:latin typeface="Calibri" panose="020F0502020204030204" pitchFamily="34" charset="0"/>
              <a:ea typeface="Calibri" panose="020F0502020204030204" pitchFamily="34" charset="0"/>
              <a:cs typeface="Latha" panose="020B0604020202020204" pitchFamily="34" charset="0"/>
            </a:endParaRPr>
          </a:p>
          <a:p>
            <a:pPr>
              <a:lnSpc>
                <a:spcPct val="107000"/>
              </a:lnSpc>
            </a:pPr>
            <a:r>
              <a:rPr lang="en-US" sz="2400" b="1">
                <a:solidFill>
                  <a:srgbClr val="9900FF"/>
                </a:solidFill>
                <a:latin typeface="Times New Roman" panose="02020603050405020304" pitchFamily="18" charset="0"/>
                <a:ea typeface="Calibri" panose="020F0502020204030204" pitchFamily="34" charset="0"/>
                <a:cs typeface="Latha" panose="020B0604020202020204" pitchFamily="34" charset="0"/>
              </a:rPr>
              <a:t>xxv. </a:t>
            </a:r>
            <a:r>
              <a:rPr lang="en-US" sz="2400" b="1" dirty="0">
                <a:solidFill>
                  <a:srgbClr val="9900FF"/>
                </a:solidFill>
                <a:latin typeface="Times New Roman" panose="02020603050405020304" pitchFamily="18" charset="0"/>
                <a:ea typeface="Calibri" panose="020F0502020204030204" pitchFamily="34" charset="0"/>
                <a:cs typeface="Latha" panose="020B0604020202020204" pitchFamily="34" charset="0"/>
              </a:rPr>
              <a:t>Teachers need to learn what a stylesheet is. Research journals have their own stylesheets. Teachers need to learn how to write their articles following the stylesheet of the journal to which they want to send their articles for publication. </a:t>
            </a:r>
          </a:p>
          <a:p>
            <a:pPr>
              <a:lnSpc>
                <a:spcPct val="107000"/>
              </a:lnSpc>
            </a:pPr>
            <a:endParaRPr lang="en-US" sz="2400" b="1" dirty="0">
              <a:solidFill>
                <a:srgbClr val="9900FF"/>
              </a:solidFill>
              <a:latin typeface="Times New Roman" panose="02020603050405020304" pitchFamily="18" charset="0"/>
              <a:ea typeface="Calibri" panose="020F0502020204030204" pitchFamily="34" charset="0"/>
              <a:cs typeface="Latha" panose="020B0604020202020204" pitchFamily="34" charset="0"/>
            </a:endParaRPr>
          </a:p>
          <a:p>
            <a:pPr>
              <a:lnSpc>
                <a:spcPct val="107000"/>
              </a:lnSpc>
            </a:pPr>
            <a:r>
              <a:rPr lang="en-US" sz="2400" b="1" dirty="0">
                <a:solidFill>
                  <a:srgbClr val="9900FF"/>
                </a:solidFill>
                <a:latin typeface="Times New Roman" panose="02020603050405020304" pitchFamily="18" charset="0"/>
                <a:ea typeface="Calibri" panose="020F0502020204030204" pitchFamily="34" charset="0"/>
                <a:cs typeface="Latha" panose="020B0604020202020204" pitchFamily="34" charset="0"/>
              </a:rPr>
              <a:t>College teachers should set a good model for their students in all levels of English language use.</a:t>
            </a:r>
            <a:endParaRPr lang="en-US" sz="2400" b="1" dirty="0">
              <a:solidFill>
                <a:srgbClr val="9900FF"/>
              </a:solidFill>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2158316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0CD06A-16DA-4278-AE0B-1A49975597CA}"/>
              </a:ext>
            </a:extLst>
          </p:cNvPr>
          <p:cNvSpPr/>
          <p:nvPr/>
        </p:nvSpPr>
        <p:spPr>
          <a:xfrm>
            <a:off x="533400" y="381000"/>
            <a:ext cx="10439400" cy="5509200"/>
          </a:xfrm>
          <a:prstGeom prst="rect">
            <a:avLst/>
          </a:prstGeom>
        </p:spPr>
        <p:txBody>
          <a:bodyPr wrap="square">
            <a:spAutoFit/>
          </a:bodyPr>
          <a:lstStyle/>
          <a:p>
            <a:r>
              <a:rPr lang="en-US" sz="2800" b="1" dirty="0">
                <a:solidFill>
                  <a:srgbClr val="000099"/>
                </a:solidFill>
                <a:latin typeface="Times New Roman" panose="02020603050405020304" pitchFamily="18" charset="0"/>
              </a:rPr>
              <a:t>xiii. FACTORS WHICH INFLUENCE PRONUNCIATION – At Least 6 Factors:</a:t>
            </a:r>
          </a:p>
          <a:p>
            <a:r>
              <a:rPr lang="en-US" sz="2800" b="1" dirty="0">
                <a:solidFill>
                  <a:srgbClr val="FF0000"/>
                </a:solidFill>
                <a:latin typeface="Times New Roman" panose="02020603050405020304" pitchFamily="18" charset="0"/>
              </a:rPr>
              <a:t>1. The influence of the learner’s/teacher’s native language. </a:t>
            </a:r>
          </a:p>
          <a:p>
            <a:r>
              <a:rPr lang="en-US" sz="2800" b="1" dirty="0">
                <a:solidFill>
                  <a:srgbClr val="00B050"/>
                </a:solidFill>
                <a:latin typeface="Times New Roman" panose="02020603050405020304" pitchFamily="18" charset="0"/>
              </a:rPr>
              <a:t>2. The learner’s/teacher’s age. </a:t>
            </a:r>
          </a:p>
          <a:p>
            <a:r>
              <a:rPr lang="en-US" sz="2800" b="1" dirty="0">
                <a:solidFill>
                  <a:srgbClr val="0070C0"/>
                </a:solidFill>
                <a:latin typeface="Times New Roman" panose="02020603050405020304" pitchFamily="18" charset="0"/>
              </a:rPr>
              <a:t>3. The learner’s/teacher’s exposure to English – length and intensity of exposure. </a:t>
            </a:r>
          </a:p>
          <a:p>
            <a:r>
              <a:rPr lang="en-US" sz="2800" b="1" dirty="0">
                <a:solidFill>
                  <a:srgbClr val="7030A0"/>
                </a:solidFill>
                <a:latin typeface="Times New Roman" panose="02020603050405020304" pitchFamily="18" charset="0"/>
              </a:rPr>
              <a:t>4. The learner’s/teacher’s innate phonetic ability. </a:t>
            </a:r>
          </a:p>
          <a:p>
            <a:r>
              <a:rPr lang="en-US" sz="2800" b="1" dirty="0">
                <a:solidFill>
                  <a:srgbClr val="C00000"/>
                </a:solidFill>
                <a:latin typeface="Times New Roman" panose="02020603050405020304" pitchFamily="18" charset="0"/>
              </a:rPr>
              <a:t>5. The learner’s/teacher’s attitude and sense of identity. </a:t>
            </a:r>
          </a:p>
          <a:p>
            <a:r>
              <a:rPr lang="en-US" sz="2800" b="1" dirty="0">
                <a:solidFill>
                  <a:srgbClr val="CC00FF"/>
                </a:solidFill>
                <a:latin typeface="Times New Roman" panose="02020603050405020304" pitchFamily="18" charset="0"/>
              </a:rPr>
              <a:t>6. The learner’s/teacher’s motivation and concern for good pronunciation (</a:t>
            </a:r>
            <a:r>
              <a:rPr lang="en-US" sz="2800" b="1" dirty="0" err="1">
                <a:solidFill>
                  <a:srgbClr val="CC00FF"/>
                </a:solidFill>
                <a:latin typeface="Times New Roman" panose="02020603050405020304" pitchFamily="18" charset="0"/>
              </a:rPr>
              <a:t>Celce</a:t>
            </a:r>
            <a:r>
              <a:rPr lang="en-US" sz="2800" b="1" dirty="0">
                <a:solidFill>
                  <a:srgbClr val="CC00FF"/>
                </a:solidFill>
                <a:latin typeface="Times New Roman" panose="02020603050405020304" pitchFamily="18" charset="0"/>
              </a:rPr>
              <a:t>-Murcia and Goodwin 1991:137).</a:t>
            </a:r>
          </a:p>
          <a:p>
            <a:endParaRPr lang="en-US" b="1" dirty="0">
              <a:solidFill>
                <a:srgbClr val="000099"/>
              </a:solidFill>
              <a:latin typeface="Times New Roman" panose="02020603050405020304" pitchFamily="18" charset="0"/>
            </a:endParaRPr>
          </a:p>
          <a:p>
            <a:endParaRPr lang="en-US" b="1" dirty="0">
              <a:solidFill>
                <a:srgbClr val="000099"/>
              </a:solidFill>
              <a:latin typeface="Times New Roman" panose="02020603050405020304" pitchFamily="18" charset="0"/>
            </a:endParaRPr>
          </a:p>
          <a:p>
            <a:endParaRPr lang="en-US" b="1" dirty="0">
              <a:solidFill>
                <a:srgbClr val="000099"/>
              </a:solidFill>
              <a:latin typeface="Times New Roman" panose="02020603050405020304" pitchFamily="18" charset="0"/>
            </a:endParaRPr>
          </a:p>
          <a:p>
            <a:endParaRPr lang="en-US" dirty="0"/>
          </a:p>
        </p:txBody>
      </p:sp>
    </p:spTree>
    <p:extLst>
      <p:ext uri="{BB962C8B-B14F-4D97-AF65-F5344CB8AC3E}">
        <p14:creationId xmlns:p14="http://schemas.microsoft.com/office/powerpoint/2010/main" val="261585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D8E1D0-82E5-4641-B940-07858A1BE5B2}"/>
              </a:ext>
            </a:extLst>
          </p:cNvPr>
          <p:cNvSpPr/>
          <p:nvPr/>
        </p:nvSpPr>
        <p:spPr>
          <a:xfrm>
            <a:off x="381000" y="304800"/>
            <a:ext cx="11049000" cy="5209631"/>
          </a:xfrm>
          <a:prstGeom prst="rect">
            <a:avLst/>
          </a:prstGeom>
        </p:spPr>
        <p:txBody>
          <a:bodyPr wrap="square">
            <a:spAutoFit/>
          </a:bodyPr>
          <a:lstStyle/>
          <a:p>
            <a:pPr>
              <a:lnSpc>
                <a:spcPct val="107000"/>
              </a:lnSpc>
              <a:spcAft>
                <a:spcPts val="800"/>
              </a:spcAft>
            </a:pPr>
            <a:r>
              <a:rPr lang="en-US" sz="3100" b="1" dirty="0">
                <a:solidFill>
                  <a:srgbClr val="C00000"/>
                </a:solidFill>
                <a:latin typeface="+mj-lt"/>
                <a:ea typeface="Calibri" panose="020F0502020204030204" pitchFamily="34" charset="0"/>
                <a:cs typeface="Latha" panose="020B0604020202020204" pitchFamily="34" charset="0"/>
              </a:rPr>
              <a:t>xiv. Consider these as well:</a:t>
            </a:r>
          </a:p>
          <a:p>
            <a:pPr>
              <a:lnSpc>
                <a:spcPct val="107000"/>
              </a:lnSpc>
              <a:spcAft>
                <a:spcPts val="800"/>
              </a:spcAft>
            </a:pPr>
            <a:r>
              <a:rPr lang="en-US" sz="3100" b="1" dirty="0">
                <a:solidFill>
                  <a:srgbClr val="339966"/>
                </a:solidFill>
                <a:latin typeface="+mj-lt"/>
                <a:ea typeface="Calibri" panose="020F0502020204030204" pitchFamily="34" charset="0"/>
                <a:cs typeface="Latha" panose="020B0604020202020204" pitchFamily="34" charset="0"/>
              </a:rPr>
              <a:t>1. The socio-economic class of the learner/teacher, </a:t>
            </a:r>
          </a:p>
          <a:p>
            <a:pPr>
              <a:lnSpc>
                <a:spcPct val="107000"/>
              </a:lnSpc>
              <a:spcAft>
                <a:spcPts val="800"/>
              </a:spcAft>
            </a:pPr>
            <a:r>
              <a:rPr lang="en-US" sz="3100" b="1" dirty="0">
                <a:solidFill>
                  <a:srgbClr val="CC00FF"/>
                </a:solidFill>
                <a:latin typeface="+mj-lt"/>
                <a:ea typeface="Calibri" panose="020F0502020204030204" pitchFamily="34" charset="0"/>
                <a:cs typeface="Latha" panose="020B0604020202020204" pitchFamily="34" charset="0"/>
              </a:rPr>
              <a:t>2. Whether he or she comes from a family in which members already know and use some English,</a:t>
            </a:r>
          </a:p>
          <a:p>
            <a:pPr>
              <a:lnSpc>
                <a:spcPct val="107000"/>
              </a:lnSpc>
              <a:spcAft>
                <a:spcPts val="800"/>
              </a:spcAft>
            </a:pPr>
            <a:r>
              <a:rPr lang="en-US" sz="3100" b="1" dirty="0">
                <a:solidFill>
                  <a:srgbClr val="9900FF"/>
                </a:solidFill>
                <a:latin typeface="+mj-lt"/>
                <a:ea typeface="Calibri" panose="020F0502020204030204" pitchFamily="34" charset="0"/>
                <a:cs typeface="Latha" panose="020B0604020202020204" pitchFamily="34" charset="0"/>
              </a:rPr>
              <a:t>3. Whether there are opportunities available in the community to continue to practice English outside the classroom. </a:t>
            </a:r>
          </a:p>
          <a:p>
            <a:pPr>
              <a:lnSpc>
                <a:spcPct val="107000"/>
              </a:lnSpc>
              <a:spcAft>
                <a:spcPts val="800"/>
              </a:spcAft>
            </a:pPr>
            <a:r>
              <a:rPr lang="en-US" sz="3100" b="1" dirty="0">
                <a:solidFill>
                  <a:srgbClr val="00B050"/>
                </a:solidFill>
                <a:latin typeface="+mj-lt"/>
                <a:ea typeface="Calibri" panose="020F0502020204030204" pitchFamily="34" charset="0"/>
                <a:cs typeface="Latha" panose="020B0604020202020204" pitchFamily="34" charset="0"/>
              </a:rPr>
              <a:t>4. In India, the socio-political attitudes towards learning and teaching English which prevail in the nation appear to influence the performance of students/teachers in the rural areas.</a:t>
            </a:r>
            <a:endParaRPr lang="en-US" sz="3100" b="1" dirty="0">
              <a:solidFill>
                <a:srgbClr val="00B050"/>
              </a:solidFill>
              <a:effectLst/>
              <a:latin typeface="+mj-lt"/>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40339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B61009BD-7448-452D-9EB3-A92629EDAAF7}" vid="{D5A61431-CA5A-45CA-9A81-30AAFC8F1B2C}"/>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A15C6C-6BB6-4DB6-B7D6-7F14EAB2CC5C}">
  <ds:schemaRefs>
    <ds:schemaRef ds:uri="http://schemas.microsoft.com/office/2006/metadata/properties"/>
    <ds:schemaRef ds:uri="http://schemas.microsoft.com/office/infopath/2007/PartnerControls"/>
    <ds:schemaRef ds:uri="40262f94-9f35-4ac3-9a90-690165a166b7"/>
  </ds:schemaRefs>
</ds:datastoreItem>
</file>

<file path=customXml/itemProps2.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3.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796</TotalTime>
  <Words>4270</Words>
  <Application>Microsoft Office PowerPoint</Application>
  <PresentationFormat>Widescreen</PresentationFormat>
  <Paragraphs>291</Paragraphs>
  <Slides>72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72</vt:i4>
      </vt:variant>
    </vt:vector>
  </HeadingPairs>
  <TitlesOfParts>
    <vt:vector size="76" baseType="lpstr">
      <vt:lpstr>Arial</vt:lpstr>
      <vt:lpstr>Calibri</vt:lpstr>
      <vt:lpstr>Times New Roman</vt:lpstr>
      <vt:lpstr>Children Friends 16x9</vt:lpstr>
      <vt:lpstr>Teaching English to Indian Learners  –  A Pragmatic Approach</vt:lpstr>
      <vt:lpstr>1. What is Pronunciation?</vt:lpstr>
      <vt:lpstr>PowerPoint Presentation</vt:lpstr>
      <vt:lpstr>     v. In India every region/state has its own English pronunciation. vi. Our goal is to learn pronunciation which is comprehended by the listeners despite differences in pronunciation. vii. Something that is understood, despite our personal angularities in pronouncing a word, phrase or sentence.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Speaking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Listening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Reading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What is Writing?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Instructional Design Observation, Comments, Suggestions and Questions</dc:title>
  <dc:creator>Madasamy Thirumalai</dc:creator>
  <cp:keywords/>
  <cp:lastModifiedBy>Madasamy Thirumalai</cp:lastModifiedBy>
  <cp:revision>2</cp:revision>
  <dcterms:created xsi:type="dcterms:W3CDTF">2019-09-08T23:54:01Z</dcterms:created>
  <dcterms:modified xsi:type="dcterms:W3CDTF">2019-10-28T00:30:03Z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